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sldIdLst>
    <p:sldId id="294" r:id="rId3"/>
    <p:sldId id="289" r:id="rId4"/>
    <p:sldId id="273" r:id="rId5"/>
    <p:sldId id="290" r:id="rId6"/>
    <p:sldId id="295" r:id="rId7"/>
    <p:sldId id="288" r:id="rId8"/>
    <p:sldId id="257" r:id="rId9"/>
    <p:sldId id="267" r:id="rId10"/>
    <p:sldId id="293" r:id="rId11"/>
    <p:sldId id="275" r:id="rId12"/>
    <p:sldId id="259" r:id="rId13"/>
    <p:sldId id="29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491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575" autoAdjust="0"/>
    <p:restoredTop sz="95126" autoAdjust="0"/>
  </p:normalViewPr>
  <p:slideViewPr>
    <p:cSldViewPr snapToGrid="0">
      <p:cViewPr varScale="1">
        <p:scale>
          <a:sx n="87" d="100"/>
          <a:sy n="87" d="100"/>
        </p:scale>
        <p:origin x="17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68D1D-12BC-495A-AD0B-BED9A903DDAD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BD10-848C-4814-ABC5-AF1A158C1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092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68D1D-12BC-495A-AD0B-BED9A903DDAD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BD10-848C-4814-ABC5-AF1A158C1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7546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68D1D-12BC-495A-AD0B-BED9A903DDAD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BD10-848C-4814-ABC5-AF1A158C1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31410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DB53D-15CC-4579-812C-16FAE33056E4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351A5-D9E1-4055-8419-2D389C741E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77392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DB53D-15CC-4579-812C-16FAE33056E4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351A5-D9E1-4055-8419-2D389C741E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42021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DB53D-15CC-4579-812C-16FAE33056E4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351A5-D9E1-4055-8419-2D389C741E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1240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DB53D-15CC-4579-812C-16FAE33056E4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351A5-D9E1-4055-8419-2D389C741E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05436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DB53D-15CC-4579-812C-16FAE33056E4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351A5-D9E1-4055-8419-2D389C741E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75045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DB53D-15CC-4579-812C-16FAE33056E4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351A5-D9E1-4055-8419-2D389C741E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19213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DB53D-15CC-4579-812C-16FAE33056E4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351A5-D9E1-4055-8419-2D389C741E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81560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DB53D-15CC-4579-812C-16FAE33056E4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351A5-D9E1-4055-8419-2D389C741E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6363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68D1D-12BC-495A-AD0B-BED9A903DDAD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BD10-848C-4814-ABC5-AF1A158C1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48081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DB53D-15CC-4579-812C-16FAE33056E4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351A5-D9E1-4055-8419-2D389C741E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53653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DB53D-15CC-4579-812C-16FAE33056E4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351A5-D9E1-4055-8419-2D389C741E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48342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DB53D-15CC-4579-812C-16FAE33056E4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351A5-D9E1-4055-8419-2D389C741E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6442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68D1D-12BC-495A-AD0B-BED9A903DDAD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BD10-848C-4814-ABC5-AF1A158C1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728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68D1D-12BC-495A-AD0B-BED9A903DDAD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BD10-848C-4814-ABC5-AF1A158C1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3976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68D1D-12BC-495A-AD0B-BED9A903DDAD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BD10-848C-4814-ABC5-AF1A158C1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2742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68D1D-12BC-495A-AD0B-BED9A903DDAD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BD10-848C-4814-ABC5-AF1A158C1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6011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68D1D-12BC-495A-AD0B-BED9A903DDAD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BD10-848C-4814-ABC5-AF1A158C1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686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68D1D-12BC-495A-AD0B-BED9A903DDAD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BD10-848C-4814-ABC5-AF1A158C1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6722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68D1D-12BC-495A-AD0B-BED9A903DDAD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BD10-848C-4814-ABC5-AF1A158C1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5968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68D1D-12BC-495A-AD0B-BED9A903DDAD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73BD10-848C-4814-ABC5-AF1A158C1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7693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ADB53D-15CC-4579-812C-16FAE33056E4}" type="datetimeFigureOut">
              <a:rPr lang="en-IN" smtClean="0"/>
              <a:t>23-01-2024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351A5-D9E1-4055-8419-2D389C741E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3380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44400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62" y="1408769"/>
            <a:ext cx="10884876" cy="501840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812665" y="423891"/>
            <a:ext cx="436418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dirty="0" smtClean="0">
                <a:solidFill>
                  <a:srgbClr val="FF0000"/>
                </a:solidFill>
                <a:latin typeface="Adobe Garamond Pro Bold" panose="02020702060506020403" pitchFamily="18" charset="0"/>
              </a:rPr>
              <a:t>NAMASKAR</a:t>
            </a:r>
            <a:endParaRPr lang="en-US" sz="5400" dirty="0">
              <a:solidFill>
                <a:srgbClr val="FF0000"/>
              </a:solidFill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5768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211" y="881994"/>
            <a:ext cx="10358054" cy="5545221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34438" y="308968"/>
            <a:ext cx="10515600" cy="5730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IN" sz="4400" b="1" dirty="0" smtClean="0">
                <a:solidFill>
                  <a:srgbClr val="FF0000"/>
                </a:solidFill>
                <a:latin typeface="Adobe Garamond Pro Bold" panose="02020702060506020403" pitchFamily="18" charset="0"/>
              </a:rPr>
              <a:t>On-</a:t>
            </a:r>
            <a:r>
              <a:rPr lang="en-IN" sz="4400" b="1" dirty="0" err="1" smtClean="0">
                <a:solidFill>
                  <a:srgbClr val="FF0000"/>
                </a:solidFill>
                <a:latin typeface="Adobe Garamond Pro Bold" panose="02020702060506020403" pitchFamily="18" charset="0"/>
              </a:rPr>
              <a:t>Prem</a:t>
            </a:r>
            <a:r>
              <a:rPr lang="en-IN" sz="4400" b="1" dirty="0" smtClean="0">
                <a:solidFill>
                  <a:srgbClr val="FF0000"/>
                </a:solidFill>
                <a:latin typeface="Adobe Garamond Pro Bold" panose="02020702060506020403" pitchFamily="18" charset="0"/>
              </a:rPr>
              <a:t> Datacentre @ Kailash ashram</a:t>
            </a:r>
            <a:endParaRPr lang="en-US" sz="4400" b="1" dirty="0">
              <a:solidFill>
                <a:srgbClr val="FF0000"/>
              </a:solidFill>
              <a:latin typeface="Adobe Garamond Pro Bold" panose="02020702060506020403" pitchFamily="18" charset="0"/>
            </a:endParaRPr>
          </a:p>
        </p:txBody>
      </p:sp>
      <p:pic>
        <p:nvPicPr>
          <p:cNvPr id="6" name="object 2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644088" y="212271"/>
            <a:ext cx="1154622" cy="76642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34438" y="6519754"/>
            <a:ext cx="88473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u="sng" dirty="0" smtClean="0">
                <a:solidFill>
                  <a:srgbClr val="0070C0"/>
                </a:solidFill>
                <a:latin typeface="Adobe Garamond Pro Bold" panose="02020702060506020403" pitchFamily="18" charset="0"/>
              </a:rPr>
              <a:t>NOTE</a:t>
            </a:r>
            <a:r>
              <a:rPr lang="en-US" sz="1200" dirty="0" smtClean="0">
                <a:solidFill>
                  <a:srgbClr val="0070C0"/>
                </a:solidFill>
                <a:latin typeface="Adobe Garamond Pro Bold" panose="02020702060506020403" pitchFamily="18" charset="0"/>
              </a:rPr>
              <a:t>: This schematic diagram is for representation only. Datacenter will be on rent/hire, and not owned by GProTech </a:t>
            </a:r>
            <a:endParaRPr lang="en-IN" sz="1200" dirty="0">
              <a:solidFill>
                <a:srgbClr val="0070C0"/>
              </a:solidFill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323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434438" y="488670"/>
            <a:ext cx="10515600" cy="5730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IN" sz="3200" b="1" dirty="0">
                <a:solidFill>
                  <a:srgbClr val="FF0000"/>
                </a:solidFill>
                <a:latin typeface="Adobe Garamond Pro Bold" panose="02020702060506020403" pitchFamily="18" charset="0"/>
              </a:rPr>
              <a:t>Holistic Temple-Ashram Administrative </a:t>
            </a:r>
            <a:r>
              <a:rPr lang="en-IN" sz="3200" b="1" dirty="0" smtClean="0">
                <a:solidFill>
                  <a:srgbClr val="FF0000"/>
                </a:solidFill>
                <a:latin typeface="Adobe Garamond Pro Bold" panose="02020702060506020403" pitchFamily="18" charset="0"/>
              </a:rPr>
              <a:t>System (HTAS) - benefits</a:t>
            </a:r>
            <a:endParaRPr lang="en-US" sz="3200" b="1" dirty="0">
              <a:solidFill>
                <a:srgbClr val="FF0000"/>
              </a:solidFill>
              <a:latin typeface="Adobe Garamond Pro Bold" panose="02020702060506020403" pitchFamily="18" charset="0"/>
            </a:endParaRPr>
          </a:p>
        </p:txBody>
      </p:sp>
      <p:pic>
        <p:nvPicPr>
          <p:cNvPr id="5" name="object 2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644088" y="212271"/>
            <a:ext cx="1154622" cy="76642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4D1B221D-C545-BE79-5F78-DE5E343A79E6}"/>
              </a:ext>
            </a:extLst>
          </p:cNvPr>
          <p:cNvGrpSpPr/>
          <p:nvPr/>
        </p:nvGrpSpPr>
        <p:grpSpPr>
          <a:xfrm>
            <a:off x="376058" y="1261872"/>
            <a:ext cx="11536194" cy="5201558"/>
            <a:chOff x="827729" y="1568929"/>
            <a:chExt cx="7496315" cy="2923646"/>
          </a:xfrm>
        </p:grpSpPr>
        <p:sp>
          <p:nvSpPr>
            <p:cNvPr id="9" name="Google Shape;447;p43"/>
            <p:cNvSpPr/>
            <p:nvPr/>
          </p:nvSpPr>
          <p:spPr>
            <a:xfrm>
              <a:off x="827729" y="1568929"/>
              <a:ext cx="3668100" cy="13818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1371600" bIns="91425" anchor="t" anchorCtr="0">
              <a:noAutofit/>
            </a:bodyPr>
            <a:lstStyle/>
            <a:p>
              <a:pPr lvl="0" algn="l" rtl="0"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</a:pPr>
              <a:r>
                <a:rPr lang="en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tillium Web Light" panose="00000400000000000000" pitchFamily="2" charset="0"/>
                  <a:ea typeface="Roboto" panose="02000000000000000000" pitchFamily="2" charset="0"/>
                  <a:cs typeface="Roboto" panose="02000000000000000000" pitchFamily="2" charset="0"/>
                  <a:sym typeface="Roboto"/>
                </a:rPr>
                <a:t>Organization Structure &amp; SH Database</a:t>
              </a:r>
              <a:endParaRPr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tillium Web Light" panose="000004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endParaRPr>
            </a:p>
            <a:p>
              <a:pPr marL="285750" indent="-285750">
                <a:buClr>
                  <a:schemeClr val="bg1"/>
                </a:buClr>
                <a:buFont typeface="Wingdings" panose="05000000000000000000" pitchFamily="2" charset="2"/>
                <a:buChar char="ü"/>
              </a:pPr>
              <a:endParaRPr lang="en-US" sz="1100" dirty="0" smtClean="0">
                <a:solidFill>
                  <a:schemeClr val="bg1"/>
                </a:solidFill>
                <a:latin typeface="Titillium Web Light" panose="00000400000000000000" pitchFamily="2" charset="0"/>
              </a:endParaRPr>
            </a:p>
            <a:p>
              <a:pPr marL="285750" indent="-285750">
                <a:buClr>
                  <a:schemeClr val="bg1"/>
                </a:buClr>
                <a:buFont typeface="Wingdings" panose="05000000000000000000" pitchFamily="2" charset="2"/>
                <a:buChar char="ü"/>
              </a:pPr>
              <a:r>
                <a:rPr lang="en-US" sz="105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Building </a:t>
              </a:r>
              <a:r>
                <a:rPr lang="en-US" sz="105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Data Base of SHs of all Ashrams-Temples as per existing Administrative Hierarchy.</a:t>
              </a:r>
              <a:endParaRPr lang="en-US" sz="1050" b="0" i="0" dirty="0">
                <a:solidFill>
                  <a:schemeClr val="bg1"/>
                </a:solidFill>
                <a:effectLst/>
                <a:latin typeface="Titillium Web Light" panose="00000400000000000000" pitchFamily="2" charset="0"/>
              </a:endParaRPr>
            </a:p>
            <a:p>
              <a:pPr marL="285750" indent="-285750">
                <a:buClr>
                  <a:schemeClr val="bg1"/>
                </a:buClr>
                <a:buFont typeface="Wingdings" panose="05000000000000000000" pitchFamily="2" charset="2"/>
                <a:buChar char="ü"/>
              </a:pPr>
              <a:r>
                <a:rPr lang="en-US" sz="105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Provision </a:t>
              </a:r>
              <a:r>
                <a:rPr lang="en-US" sz="105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to access info to respective </a:t>
              </a:r>
              <a:r>
                <a:rPr lang="en-US" sz="105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authorized persons</a:t>
              </a:r>
            </a:p>
            <a:p>
              <a:pPr marL="285750" indent="-285750">
                <a:buClr>
                  <a:schemeClr val="bg1"/>
                </a:buClr>
                <a:buFont typeface="Wingdings" panose="05000000000000000000" pitchFamily="2" charset="2"/>
                <a:buChar char="ü"/>
              </a:pPr>
              <a:r>
                <a:rPr lang="en-US" sz="105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Ensuring </a:t>
              </a:r>
              <a:r>
                <a:rPr lang="en-US" sz="105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data availability and instant access through </a:t>
              </a:r>
              <a:r>
                <a:rPr lang="en-US" sz="105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software application</a:t>
              </a:r>
              <a:endParaRPr lang="en-US" sz="1050" b="0" i="0" dirty="0">
                <a:solidFill>
                  <a:schemeClr val="bg1"/>
                </a:solidFill>
                <a:effectLst/>
                <a:latin typeface="Titillium Web Light" panose="00000400000000000000" pitchFamily="2" charset="0"/>
              </a:endParaRPr>
            </a:p>
            <a:p>
              <a:pPr marL="285750" indent="-285750">
                <a:buClr>
                  <a:schemeClr val="bg1"/>
                </a:buClr>
                <a:buFont typeface="Wingdings" panose="05000000000000000000" pitchFamily="2" charset="2"/>
                <a:buChar char="ü"/>
              </a:pPr>
              <a:r>
                <a:rPr lang="en-US" sz="105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Stakeholders (SHs) </a:t>
              </a:r>
              <a:r>
                <a:rPr lang="en-US" sz="105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will have pre-defined </a:t>
              </a:r>
              <a:r>
                <a:rPr lang="en-US" sz="105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view    of </a:t>
              </a:r>
              <a:r>
                <a:rPr lang="en-US" sz="105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data relevant to their </a:t>
              </a:r>
              <a:r>
                <a:rPr lang="en-US" sz="105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functioning  </a:t>
              </a:r>
            </a:p>
            <a:p>
              <a:pPr marL="285750" indent="-285750">
                <a:buClr>
                  <a:schemeClr val="bg1"/>
                </a:buClr>
                <a:buFont typeface="Wingdings" panose="05000000000000000000" pitchFamily="2" charset="2"/>
                <a:buChar char="ü"/>
              </a:pPr>
              <a:r>
                <a:rPr lang="en-US" sz="105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Mainly work </a:t>
              </a:r>
              <a:r>
                <a:rPr lang="en-US" sz="105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allocation and duty management.</a:t>
              </a:r>
              <a:endParaRPr lang="en-US" sz="1050" b="0" i="0" dirty="0">
                <a:solidFill>
                  <a:schemeClr val="bg1"/>
                </a:solidFill>
                <a:effectLst/>
                <a:latin typeface="Titillium Web Light" panose="00000400000000000000" pitchFamily="2" charset="0"/>
              </a:endParaRPr>
            </a:p>
            <a:p>
              <a:pPr marL="171450" indent="-171450" algn="l">
                <a:buClr>
                  <a:schemeClr val="bg1"/>
                </a:buClr>
                <a:buFont typeface="Wingdings" panose="05000000000000000000" pitchFamily="2" charset="2"/>
                <a:buChar char="ü"/>
              </a:pPr>
              <a:endParaRPr lang="en-US" sz="1050" b="0" i="0" dirty="0">
                <a:solidFill>
                  <a:schemeClr val="bg1"/>
                </a:solidFill>
                <a:effectLst/>
                <a:latin typeface="Titillium Web Light" panose="00000400000000000000" pitchFamily="2" charset="0"/>
              </a:endParaRPr>
            </a:p>
          </p:txBody>
        </p:sp>
        <p:sp>
          <p:nvSpPr>
            <p:cNvPr id="10" name="Google Shape;448;p43"/>
            <p:cNvSpPr/>
            <p:nvPr/>
          </p:nvSpPr>
          <p:spPr>
            <a:xfrm>
              <a:off x="4655944" y="1568929"/>
              <a:ext cx="3668100" cy="13818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1371600" tIns="91425" rIns="91425" bIns="91425" anchor="t" anchorCtr="0">
              <a:noAutofit/>
            </a:bodyPr>
            <a:lstStyle/>
            <a:p>
              <a:pPr lvl="0" algn="r" rtl="0"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Pts val="1100"/>
              </a:pPr>
              <a:r>
                <a:rPr lang="en" b="1" dirty="0" smtClean="0">
                  <a:solidFill>
                    <a:schemeClr val="bg1"/>
                  </a:solidFill>
                  <a:latin typeface="Titillium Web Light" panose="00000400000000000000" pitchFamily="2" charset="0"/>
                  <a:ea typeface="Roboto" panose="02000000000000000000" pitchFamily="2" charset="0"/>
                  <a:cs typeface="Roboto" panose="02000000000000000000" pitchFamily="2" charset="0"/>
                  <a:sym typeface="Roboto"/>
                </a:rPr>
                <a:t>PRESENCE MANAGEMENT SYSTEM</a:t>
              </a:r>
            </a:p>
            <a:p>
              <a:pPr lvl="0" algn="r" rtl="0"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Pts val="1100"/>
              </a:pPr>
              <a:endParaRPr lang="en" sz="1050" b="1" dirty="0" smtClean="0">
                <a:solidFill>
                  <a:schemeClr val="bg1"/>
                </a:solidFill>
                <a:latin typeface="Titillium Web Light" panose="000004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endParaRPr>
            </a:p>
            <a:p>
              <a:pPr lvl="0" algn="r" rtl="0"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Pts val="1100"/>
              </a:pPr>
              <a:endParaRPr lang="en" sz="1050" b="1" dirty="0">
                <a:solidFill>
                  <a:schemeClr val="bg1"/>
                </a:solidFill>
                <a:latin typeface="Titillium Web Light" panose="000004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endParaRPr>
            </a:p>
            <a:p>
              <a:pPr marL="450850" indent="-187325">
                <a:buClr>
                  <a:schemeClr val="bg1"/>
                </a:buClr>
                <a:buFont typeface="Wingdings" panose="05000000000000000000" pitchFamily="2" charset="2"/>
                <a:buChar char="ü"/>
              </a:pPr>
              <a:r>
                <a:rPr lang="en-US" sz="105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Informs whereabouts </a:t>
              </a:r>
              <a:r>
                <a:rPr lang="en-US" sz="105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of </a:t>
              </a:r>
              <a:r>
                <a:rPr lang="en-US" sz="105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selected admin </a:t>
              </a:r>
              <a:r>
                <a:rPr lang="en-US" sz="105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staff </a:t>
              </a:r>
              <a:r>
                <a:rPr lang="en-US" sz="105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&amp; </a:t>
              </a:r>
              <a:r>
                <a:rPr lang="en-US" sz="105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any other registered SHs of all Ashrams-Temples during their working </a:t>
              </a:r>
              <a:r>
                <a:rPr lang="en-US" sz="105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hours</a:t>
              </a:r>
            </a:p>
            <a:p>
              <a:pPr marL="450850" indent="-187325">
                <a:buClr>
                  <a:schemeClr val="bg1"/>
                </a:buClr>
                <a:buFont typeface="Wingdings" panose="05000000000000000000" pitchFamily="2" charset="2"/>
                <a:buChar char="ü"/>
              </a:pPr>
              <a:r>
                <a:rPr lang="en-US" sz="105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Presence </a:t>
              </a:r>
              <a:r>
                <a:rPr lang="en-US" sz="105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marked data </a:t>
              </a:r>
              <a:r>
                <a:rPr lang="en-US" sz="105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can </a:t>
              </a:r>
              <a:r>
                <a:rPr lang="en-US" sz="105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be used for attendance </a:t>
              </a:r>
              <a:r>
                <a:rPr lang="en-US" sz="105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purpose &amp; </a:t>
              </a:r>
              <a:r>
                <a:rPr lang="en-US" sz="105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to compute </a:t>
              </a:r>
              <a:r>
                <a:rPr lang="en-US" sz="105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salary </a:t>
              </a:r>
            </a:p>
            <a:p>
              <a:pPr marL="450850" indent="-187325">
                <a:buClr>
                  <a:schemeClr val="bg1"/>
                </a:buClr>
                <a:buFont typeface="Wingdings" panose="05000000000000000000" pitchFamily="2" charset="2"/>
                <a:buChar char="ü"/>
              </a:pPr>
              <a:r>
                <a:rPr lang="en-US" sz="105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Salary calculation can be customized for permanent &amp; temporary employees</a:t>
              </a:r>
            </a:p>
            <a:p>
              <a:pPr marL="450850" indent="-187325">
                <a:buClr>
                  <a:schemeClr val="bg1"/>
                </a:buClr>
                <a:buFont typeface="Wingdings" panose="05000000000000000000" pitchFamily="2" charset="2"/>
                <a:buChar char="ü"/>
              </a:pPr>
              <a:r>
                <a:rPr lang="en-US" sz="105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App </a:t>
              </a:r>
              <a:r>
                <a:rPr lang="en-US" sz="105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can be standalone or to coexist with existing attendance </a:t>
              </a:r>
              <a:r>
                <a:rPr lang="en-US" sz="105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system </a:t>
              </a:r>
              <a:endParaRPr lang="en-US" sz="1050" dirty="0">
                <a:solidFill>
                  <a:schemeClr val="bg1"/>
                </a:solidFill>
                <a:latin typeface="Titillium Web Light" panose="00000400000000000000" pitchFamily="2" charset="0"/>
              </a:endParaRPr>
            </a:p>
          </p:txBody>
        </p:sp>
        <p:sp>
          <p:nvSpPr>
            <p:cNvPr id="11" name="Google Shape;449;p43"/>
            <p:cNvSpPr/>
            <p:nvPr/>
          </p:nvSpPr>
          <p:spPr>
            <a:xfrm>
              <a:off x="852767" y="3110775"/>
              <a:ext cx="3668100" cy="13818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1371600" bIns="91425" anchor="b" anchorCtr="0">
              <a:noAutofit/>
            </a:bodyPr>
            <a:lstStyle/>
            <a:p>
              <a:pPr marL="285750" indent="-285750">
                <a:buClr>
                  <a:schemeClr val="bg1"/>
                </a:buClr>
                <a:buFont typeface="Wingdings" panose="05000000000000000000" pitchFamily="2" charset="2"/>
                <a:buChar char="ü"/>
              </a:pPr>
              <a:r>
                <a:rPr lang="en-US" sz="110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mobile </a:t>
              </a:r>
              <a:r>
                <a:rPr lang="en-US" sz="110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phone based App/Product shall be made available to </a:t>
              </a:r>
              <a:r>
                <a:rPr lang="en-US" sz="110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devotees, who meet </a:t>
              </a:r>
              <a:r>
                <a:rPr lang="en-US" sz="110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Maha Swamiji at the Kailash Ashram.</a:t>
              </a:r>
              <a:endParaRPr lang="en-US" sz="1100" b="0" i="0" dirty="0">
                <a:solidFill>
                  <a:schemeClr val="bg1"/>
                </a:solidFill>
                <a:effectLst/>
                <a:latin typeface="Titillium Web Light" panose="00000400000000000000" pitchFamily="2" charset="0"/>
              </a:endParaRPr>
            </a:p>
            <a:p>
              <a:pPr marL="285750" indent="-285750" algn="l">
                <a:buClr>
                  <a:schemeClr val="bg1"/>
                </a:buClr>
                <a:buFont typeface="Wingdings" panose="05000000000000000000" pitchFamily="2" charset="2"/>
                <a:buChar char="ü"/>
              </a:pPr>
              <a:r>
                <a:rPr lang="en-US" sz="1100" b="0" i="0" dirty="0" smtClean="0">
                  <a:solidFill>
                    <a:schemeClr val="bg1"/>
                  </a:solidFill>
                  <a:effectLst/>
                  <a:latin typeface="Titillium Web Light" panose="00000400000000000000" pitchFamily="2" charset="0"/>
                </a:rPr>
                <a:t>Devotees at various internal ashrams/Mutts can use the app to meet important people.</a:t>
              </a:r>
              <a:endParaRPr lang="en-US" sz="1100" b="0" i="0" dirty="0">
                <a:solidFill>
                  <a:schemeClr val="bg1"/>
                </a:solidFill>
                <a:effectLst/>
                <a:latin typeface="Titillium Web Light" panose="00000400000000000000" pitchFamily="2" charset="0"/>
              </a:endParaRPr>
            </a:p>
            <a:p>
              <a:pPr marL="285750" indent="-285750">
                <a:buClr>
                  <a:schemeClr val="bg1"/>
                </a:buClr>
                <a:buFont typeface="Wingdings" panose="05000000000000000000" pitchFamily="2" charset="2"/>
                <a:buChar char="ü"/>
              </a:pPr>
              <a:r>
                <a:rPr lang="en-US" sz="110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App shall facilitate the devotees to know the available time slots of Swamijis to visit</a:t>
              </a:r>
              <a:r>
                <a:rPr lang="en-US" sz="110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.</a:t>
              </a:r>
            </a:p>
            <a:p>
              <a:pPr marL="285750" indent="-285750">
                <a:buClr>
                  <a:schemeClr val="bg1"/>
                </a:buClr>
                <a:buFont typeface="Wingdings" panose="05000000000000000000" pitchFamily="2" charset="2"/>
                <a:buChar char="ü"/>
              </a:pPr>
              <a:r>
                <a:rPr lang="en-US" sz="110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Primary objective of </a:t>
              </a:r>
              <a:r>
                <a:rPr lang="en-US" sz="110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streamlining the devotees and other Visitors visiting the Ashrams.</a:t>
              </a:r>
              <a:endParaRPr lang="en-US" sz="1100" b="0" i="0" dirty="0">
                <a:solidFill>
                  <a:schemeClr val="bg1"/>
                </a:solidFill>
                <a:effectLst/>
                <a:latin typeface="Titillium Web Light" panose="00000400000000000000" pitchFamily="2" charset="0"/>
              </a:endParaRPr>
            </a:p>
            <a:p>
              <a:pPr lvl="0" algn="l" rtl="0">
                <a:spcBef>
                  <a:spcPts val="600"/>
                </a:spcBef>
                <a:spcAft>
                  <a:spcPts val="600"/>
                </a:spcAft>
                <a:buClr>
                  <a:schemeClr val="bg1"/>
                </a:buClr>
                <a:buSzPts val="1100"/>
              </a:pPr>
              <a:r>
                <a:rPr lang="en" b="1" dirty="0" smtClean="0">
                  <a:solidFill>
                    <a:schemeClr val="bg1"/>
                  </a:solidFill>
                  <a:latin typeface="Titillium Web Light" panose="00000400000000000000" pitchFamily="2" charset="0"/>
                  <a:ea typeface="Roboto" panose="02000000000000000000" pitchFamily="2" charset="0"/>
                  <a:cs typeface="Roboto" panose="02000000000000000000" pitchFamily="2" charset="0"/>
                  <a:sym typeface="Roboto"/>
                </a:rPr>
                <a:t>DEVOTEES MANAGEMENT SYSTEM</a:t>
              </a:r>
              <a:endParaRPr dirty="0">
                <a:solidFill>
                  <a:schemeClr val="bg1"/>
                </a:solidFill>
                <a:latin typeface="Titillium Web Light" panose="000004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endParaRPr>
            </a:p>
          </p:txBody>
        </p:sp>
        <p:sp>
          <p:nvSpPr>
            <p:cNvPr id="12" name="Google Shape;450;p43"/>
            <p:cNvSpPr/>
            <p:nvPr/>
          </p:nvSpPr>
          <p:spPr>
            <a:xfrm>
              <a:off x="4655944" y="3110775"/>
              <a:ext cx="3668100" cy="13818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1371600" tIns="91425" rIns="91425" bIns="91425" anchor="b" anchorCtr="0">
              <a:noAutofit/>
            </a:bodyPr>
            <a:lstStyle/>
            <a:p>
              <a:pPr marL="285750" indent="-285750">
                <a:buClr>
                  <a:schemeClr val="bg1"/>
                </a:buClr>
                <a:buFont typeface="Wingdings" panose="05000000000000000000" pitchFamily="2" charset="2"/>
                <a:buChar char="ü"/>
              </a:pPr>
              <a:r>
                <a:rPr lang="en-US" sz="110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mobile phone based App/Product shall be </a:t>
              </a:r>
              <a:r>
                <a:rPr lang="en-US" sz="110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used to book Darshan of The </a:t>
              </a:r>
              <a:r>
                <a:rPr lang="en-US" sz="1100" dirty="0" err="1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Diety</a:t>
              </a:r>
              <a:r>
                <a:rPr lang="en-US" sz="1100" b="0" i="0" dirty="0" smtClean="0">
                  <a:solidFill>
                    <a:schemeClr val="bg1"/>
                  </a:solidFill>
                  <a:effectLst/>
                  <a:latin typeface="Titillium Web Light" panose="00000400000000000000" pitchFamily="2" charset="0"/>
                </a:rPr>
                <a:t>.</a:t>
              </a:r>
              <a:endParaRPr lang="en-US" sz="1100" b="0" i="0" dirty="0">
                <a:solidFill>
                  <a:schemeClr val="bg1"/>
                </a:solidFill>
                <a:effectLst/>
                <a:latin typeface="Titillium Web Light" panose="00000400000000000000" pitchFamily="2" charset="0"/>
              </a:endParaRPr>
            </a:p>
            <a:p>
              <a:pPr marL="285750" indent="-285750" algn="l">
                <a:buClr>
                  <a:schemeClr val="bg1"/>
                </a:buClr>
                <a:buFont typeface="Wingdings" panose="05000000000000000000" pitchFamily="2" charset="2"/>
                <a:buChar char="ü"/>
              </a:pPr>
              <a:r>
                <a:rPr lang="en-US" sz="1100" b="0" i="0" dirty="0" smtClean="0">
                  <a:solidFill>
                    <a:schemeClr val="bg1"/>
                  </a:solidFill>
                  <a:effectLst/>
                  <a:latin typeface="Titillium Web Light" panose="00000400000000000000" pitchFamily="2" charset="0"/>
                </a:rPr>
                <a:t>Advance registration can be made by software.</a:t>
              </a:r>
              <a:endParaRPr lang="en-US" sz="1100" b="0" i="0" dirty="0">
                <a:solidFill>
                  <a:schemeClr val="bg1"/>
                </a:solidFill>
                <a:effectLst/>
                <a:latin typeface="Titillium Web Light" panose="00000400000000000000" pitchFamily="2" charset="0"/>
              </a:endParaRPr>
            </a:p>
            <a:p>
              <a:pPr marL="285750" indent="-285750">
                <a:buClr>
                  <a:schemeClr val="bg1"/>
                </a:buClr>
                <a:buFont typeface="Wingdings" panose="05000000000000000000" pitchFamily="2" charset="2"/>
                <a:buChar char="ü"/>
              </a:pPr>
              <a:r>
                <a:rPr lang="en-US" sz="110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Free </a:t>
              </a:r>
              <a:r>
                <a:rPr lang="en-US" sz="110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and paid </a:t>
              </a:r>
              <a:r>
                <a:rPr lang="en-US" sz="110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Darshan is provided </a:t>
              </a:r>
              <a:r>
                <a:rPr lang="en-US" sz="110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by </a:t>
              </a:r>
              <a:r>
                <a:rPr lang="en-US" sz="1100" dirty="0" err="1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streamlning</a:t>
              </a:r>
              <a:r>
                <a:rPr lang="en-US" sz="110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 </a:t>
              </a:r>
              <a:r>
                <a:rPr lang="en-US" sz="110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the devotees at permitted </a:t>
              </a:r>
              <a:r>
                <a:rPr lang="en-US" sz="1100" dirty="0" err="1">
                  <a:solidFill>
                    <a:schemeClr val="bg1"/>
                  </a:solidFill>
                  <a:latin typeface="Titillium Web Light" panose="00000400000000000000" pitchFamily="2" charset="0"/>
                </a:rPr>
                <a:t>darshan</a:t>
              </a:r>
              <a:r>
                <a:rPr lang="en-US" sz="110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 </a:t>
              </a:r>
              <a:r>
                <a:rPr lang="en-US" sz="110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times.</a:t>
              </a:r>
            </a:p>
            <a:p>
              <a:pPr marL="285750" indent="-285750">
                <a:buClr>
                  <a:schemeClr val="bg1"/>
                </a:buClr>
                <a:buFont typeface="Wingdings" panose="05000000000000000000" pitchFamily="2" charset="2"/>
                <a:buChar char="ü"/>
              </a:pPr>
              <a:r>
                <a:rPr lang="en-US" sz="110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Devotees waiting </a:t>
              </a:r>
              <a:r>
                <a:rPr lang="en-US" sz="1100" dirty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in long queues on reaching the </a:t>
              </a:r>
              <a:r>
                <a:rPr lang="en-US" sz="1100" dirty="0" smtClean="0">
                  <a:solidFill>
                    <a:schemeClr val="bg1"/>
                  </a:solidFill>
                  <a:latin typeface="Titillium Web Light" panose="00000400000000000000" pitchFamily="2" charset="0"/>
                </a:rPr>
                <a:t>Temple is avoided.</a:t>
              </a:r>
            </a:p>
            <a:p>
              <a:pPr marL="285750" indent="-285750">
                <a:buClr>
                  <a:schemeClr val="bg1"/>
                </a:buClr>
                <a:buFont typeface="Wingdings" panose="05000000000000000000" pitchFamily="2" charset="2"/>
                <a:buChar char="ü"/>
              </a:pPr>
              <a:endParaRPr lang="en-US" sz="1100" dirty="0" smtClean="0">
                <a:solidFill>
                  <a:schemeClr val="bg1"/>
                </a:solidFill>
                <a:latin typeface="Titillium Web Light" panose="00000400000000000000" pitchFamily="2" charset="0"/>
              </a:endParaRPr>
            </a:p>
            <a:p>
              <a:pPr marL="285750" indent="-285750">
                <a:buClr>
                  <a:schemeClr val="bg1"/>
                </a:buClr>
                <a:buFont typeface="Wingdings" panose="05000000000000000000" pitchFamily="2" charset="2"/>
                <a:buChar char="ü"/>
              </a:pPr>
              <a:r>
                <a:rPr lang="en" b="1" dirty="0" smtClean="0">
                  <a:solidFill>
                    <a:schemeClr val="bg1"/>
                  </a:solidFill>
                  <a:latin typeface="Titillium Web Light" panose="00000400000000000000" pitchFamily="2" charset="0"/>
                  <a:ea typeface="Roboto" panose="02000000000000000000" pitchFamily="2" charset="0"/>
                  <a:cs typeface="Roboto" panose="02000000000000000000" pitchFamily="2" charset="0"/>
                  <a:sym typeface="Roboto"/>
                </a:rPr>
                <a:t>DARSHAN QUEUE CONTROL SYSTEM</a:t>
              </a:r>
              <a:endParaRPr dirty="0">
                <a:solidFill>
                  <a:schemeClr val="bg1"/>
                </a:solidFill>
                <a:latin typeface="Titillium Web Light" panose="000004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endParaRPr>
            </a:p>
          </p:txBody>
        </p:sp>
        <p:sp>
          <p:nvSpPr>
            <p:cNvPr id="13" name="Google Shape;451;p43"/>
            <p:cNvSpPr/>
            <p:nvPr/>
          </p:nvSpPr>
          <p:spPr>
            <a:xfrm>
              <a:off x="3476279" y="1944948"/>
              <a:ext cx="1998934" cy="2059094"/>
            </a:xfrm>
            <a:prstGeom prst="pie">
              <a:avLst>
                <a:gd name="adj1" fmla="val 10788866"/>
                <a:gd name="adj2" fmla="val 16200000"/>
              </a:avLst>
            </a:prstGeom>
            <a:gradFill flip="none" rotWithShape="1">
              <a:gsLst>
                <a:gs pos="0">
                  <a:schemeClr val="accent4">
                    <a:lumMod val="67000"/>
                  </a:schemeClr>
                </a:gs>
                <a:gs pos="48000">
                  <a:schemeClr val="accent4">
                    <a:lumMod val="97000"/>
                    <a:lumOff val="3000"/>
                  </a:schemeClr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" name="Google Shape;452;p43"/>
            <p:cNvSpPr/>
            <p:nvPr/>
          </p:nvSpPr>
          <p:spPr>
            <a:xfrm rot="5400000">
              <a:off x="3603248" y="1904284"/>
              <a:ext cx="2107800" cy="2107800"/>
            </a:xfrm>
            <a:prstGeom prst="pie">
              <a:avLst>
                <a:gd name="adj1" fmla="val 10788866"/>
                <a:gd name="adj2" fmla="val 16200000"/>
              </a:avLst>
            </a:prstGeom>
            <a:gradFill flip="none" rotWithShape="1">
              <a:gsLst>
                <a:gs pos="0">
                  <a:schemeClr val="accent4">
                    <a:lumMod val="67000"/>
                  </a:schemeClr>
                </a:gs>
                <a:gs pos="48000">
                  <a:schemeClr val="accent4">
                    <a:lumMod val="97000"/>
                    <a:lumOff val="3000"/>
                  </a:schemeClr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" name="Google Shape;453;p43"/>
            <p:cNvSpPr/>
            <p:nvPr/>
          </p:nvSpPr>
          <p:spPr>
            <a:xfrm rot="10800000">
              <a:off x="3603248" y="2057462"/>
              <a:ext cx="2140947" cy="2107801"/>
            </a:xfrm>
            <a:prstGeom prst="pie">
              <a:avLst>
                <a:gd name="adj1" fmla="val 10788866"/>
                <a:gd name="adj2" fmla="val 16200000"/>
              </a:avLst>
            </a:prstGeom>
            <a:gradFill flip="none" rotWithShape="1">
              <a:gsLst>
                <a:gs pos="0">
                  <a:schemeClr val="accent4">
                    <a:lumMod val="67000"/>
                  </a:schemeClr>
                </a:gs>
                <a:gs pos="48000">
                  <a:schemeClr val="accent4">
                    <a:lumMod val="97000"/>
                    <a:lumOff val="3000"/>
                  </a:schemeClr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6" name="Google Shape;454;p43"/>
            <p:cNvSpPr/>
            <p:nvPr/>
          </p:nvSpPr>
          <p:spPr>
            <a:xfrm rot="16200000">
              <a:off x="3476279" y="2057462"/>
              <a:ext cx="2107800" cy="2107800"/>
            </a:xfrm>
            <a:prstGeom prst="pie">
              <a:avLst>
                <a:gd name="adj1" fmla="val 10788866"/>
                <a:gd name="adj2" fmla="val 16200000"/>
              </a:avLst>
            </a:prstGeom>
            <a:gradFill flip="none" rotWithShape="1">
              <a:gsLst>
                <a:gs pos="0">
                  <a:schemeClr val="accent4">
                    <a:lumMod val="67000"/>
                  </a:schemeClr>
                </a:gs>
                <a:gs pos="48000">
                  <a:schemeClr val="accent4">
                    <a:lumMod val="97000"/>
                    <a:lumOff val="3000"/>
                  </a:schemeClr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" name="Google Shape;455;p43"/>
            <p:cNvSpPr/>
            <p:nvPr/>
          </p:nvSpPr>
          <p:spPr>
            <a:xfrm>
              <a:off x="3782194" y="2343961"/>
              <a:ext cx="449741" cy="438404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lang="en-US" sz="1200" b="1" i="0" dirty="0" smtClean="0">
                  <a:ln>
                    <a:noFill/>
                  </a:ln>
                  <a:solidFill>
                    <a:schemeClr val="lt1"/>
                  </a:solidFill>
                  <a:latin typeface="Roboto Slab"/>
                </a:rPr>
                <a:t>OS</a:t>
              </a:r>
              <a:endParaRPr sz="1200" b="1" i="0" dirty="0">
                <a:ln>
                  <a:noFill/>
                </a:ln>
                <a:solidFill>
                  <a:schemeClr val="lt1"/>
                </a:solidFill>
                <a:latin typeface="Roboto Slab"/>
              </a:endParaRPr>
            </a:p>
          </p:txBody>
        </p:sp>
        <p:sp>
          <p:nvSpPr>
            <p:cNvPr id="18" name="Google Shape;456;p43"/>
            <p:cNvSpPr/>
            <p:nvPr/>
          </p:nvSpPr>
          <p:spPr>
            <a:xfrm>
              <a:off x="4766820" y="2350693"/>
              <a:ext cx="624937" cy="426409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lang="en-US" sz="1200" b="1" i="0" dirty="0" smtClean="0">
                  <a:ln>
                    <a:noFill/>
                  </a:ln>
                  <a:solidFill>
                    <a:schemeClr val="lt1"/>
                  </a:solidFill>
                  <a:latin typeface="Roboto Slab"/>
                </a:rPr>
                <a:t>PMS</a:t>
              </a:r>
              <a:endParaRPr sz="1200" b="1" i="0" dirty="0">
                <a:ln>
                  <a:noFill/>
                </a:ln>
                <a:solidFill>
                  <a:schemeClr val="lt1"/>
                </a:solidFill>
                <a:latin typeface="Roboto Slab"/>
              </a:endParaRPr>
            </a:p>
          </p:txBody>
        </p:sp>
        <p:sp>
          <p:nvSpPr>
            <p:cNvPr id="19" name="Google Shape;457;p43"/>
            <p:cNvSpPr/>
            <p:nvPr/>
          </p:nvSpPr>
          <p:spPr>
            <a:xfrm>
              <a:off x="3782194" y="3308776"/>
              <a:ext cx="637914" cy="438404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lang="en-US" sz="1200" b="1" i="0" dirty="0" smtClean="0">
                  <a:ln>
                    <a:noFill/>
                  </a:ln>
                  <a:solidFill>
                    <a:schemeClr val="lt1"/>
                  </a:solidFill>
                  <a:latin typeface="Roboto Slab"/>
                </a:rPr>
                <a:t>DMS</a:t>
              </a:r>
              <a:endParaRPr sz="1200" b="1" i="0" dirty="0">
                <a:ln>
                  <a:noFill/>
                </a:ln>
                <a:solidFill>
                  <a:schemeClr val="lt1"/>
                </a:solidFill>
                <a:latin typeface="Roboto Slab"/>
              </a:endParaRPr>
            </a:p>
          </p:txBody>
        </p:sp>
        <p:sp>
          <p:nvSpPr>
            <p:cNvPr id="20" name="Google Shape;458;p43"/>
            <p:cNvSpPr/>
            <p:nvPr/>
          </p:nvSpPr>
          <p:spPr>
            <a:xfrm>
              <a:off x="4655944" y="3315507"/>
              <a:ext cx="928136" cy="426409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lang="en-US" sz="1200" b="1" i="0" dirty="0" smtClean="0">
                  <a:ln>
                    <a:noFill/>
                  </a:ln>
                  <a:solidFill>
                    <a:schemeClr val="lt1"/>
                  </a:solidFill>
                  <a:latin typeface="Roboto Slab"/>
                </a:rPr>
                <a:t>DQCS</a:t>
              </a:r>
              <a:endParaRPr sz="1200" b="1" i="0" dirty="0">
                <a:ln>
                  <a:noFill/>
                </a:ln>
                <a:solidFill>
                  <a:schemeClr val="lt1"/>
                </a:solidFill>
                <a:latin typeface="Roboto Slab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6041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921327" y="3522375"/>
            <a:ext cx="10515600" cy="5730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7200" b="1" dirty="0" smtClean="0">
                <a:solidFill>
                  <a:srgbClr val="FF0000"/>
                </a:solidFill>
                <a:latin typeface="Adobe Garamond Pro Bold" panose="02020702060506020403" pitchFamily="18" charset="0"/>
              </a:rPr>
              <a:t>THANK</a:t>
            </a:r>
            <a:r>
              <a:rPr lang="en-IN" sz="7200" b="1" dirty="0" smtClean="0">
                <a:solidFill>
                  <a:srgbClr val="FF0000"/>
                </a:solidFill>
              </a:rPr>
              <a:t> </a:t>
            </a:r>
            <a:r>
              <a:rPr lang="en-IN" sz="7200" b="1" dirty="0" smtClean="0">
                <a:solidFill>
                  <a:srgbClr val="FF0000"/>
                </a:solidFill>
                <a:latin typeface="Adobe Garamond Pro Bold" panose="02020702060506020403" pitchFamily="18" charset="0"/>
              </a:rPr>
              <a:t>YOU!!</a:t>
            </a:r>
            <a:endParaRPr lang="en-US" sz="7200" b="1" dirty="0">
              <a:solidFill>
                <a:srgbClr val="FF0000"/>
              </a:solidFill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5053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29845" y="2900557"/>
            <a:ext cx="2438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0000"/>
                </a:solidFill>
                <a:latin typeface="Adobe Garamond Pro Bold" panose="02020702060506020403" pitchFamily="18" charset="0"/>
              </a:rPr>
              <a:t>         Presents</a:t>
            </a:r>
            <a:endParaRPr lang="en-IN" sz="3200" dirty="0">
              <a:solidFill>
                <a:srgbClr val="FF0000"/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865560" y="3661886"/>
            <a:ext cx="8041710" cy="185652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b="1" dirty="0" smtClean="0">
                <a:solidFill>
                  <a:srgbClr val="FF0000"/>
                </a:solidFill>
                <a:effectLst>
                  <a:outerShdw blurRad="25400" dir="5400000" algn="ctr" rotWithShape="0">
                    <a:srgbClr val="00B050"/>
                  </a:outerShdw>
                </a:effectLst>
                <a:latin typeface="Adobe Garamond Pro Bold" panose="02020702060506020403" pitchFamily="18" charset="0"/>
              </a:rPr>
              <a:t>     Temple Management System</a:t>
            </a:r>
            <a:endParaRPr lang="en-US" sz="4800" dirty="0" smtClean="0">
              <a:solidFill>
                <a:srgbClr val="FF0000"/>
              </a:solidFill>
              <a:latin typeface="Adobe Garamond Pro Bold" panose="02020702060506020403" pitchFamily="18" charset="0"/>
              <a:ea typeface="+mn-ea"/>
              <a:cs typeface="+mn-cs"/>
            </a:endParaRPr>
          </a:p>
          <a:p>
            <a:pPr algn="ctr"/>
            <a:r>
              <a:rPr lang="en-US" sz="48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 </a:t>
            </a:r>
          </a:p>
          <a:p>
            <a:pPr algn="ctr"/>
            <a:r>
              <a:rPr lang="en-US" sz="4800" dirty="0" smtClean="0">
                <a:solidFill>
                  <a:srgbClr val="FF0000"/>
                </a:solidFill>
                <a:latin typeface="Adobe Garamond Pro Bold" panose="02020702060506020403" pitchFamily="18" charset="0"/>
                <a:ea typeface="+mn-ea"/>
                <a:cs typeface="+mn-cs"/>
              </a:rPr>
              <a:t>     Pitch Deck </a:t>
            </a:r>
            <a:endParaRPr lang="en-IN" sz="4800" dirty="0">
              <a:solidFill>
                <a:srgbClr val="FF0000"/>
              </a:solidFill>
              <a:latin typeface="Adobe Garamond Pro Bold" panose="02020702060506020403" pitchFamily="18" charset="0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855901" y="5686816"/>
            <a:ext cx="2655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January 2024</a:t>
            </a:r>
            <a:endParaRPr lang="en-IN" sz="3200" dirty="0">
              <a:solidFill>
                <a:schemeClr val="bg1"/>
              </a:solidFill>
            </a:endParaRPr>
          </a:p>
        </p:txBody>
      </p:sp>
      <p:pic>
        <p:nvPicPr>
          <p:cNvPr id="14" name="object 23"/>
          <p:cNvPicPr/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49970" y="553412"/>
            <a:ext cx="3631223" cy="195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897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877" y="1140184"/>
            <a:ext cx="10515600" cy="5092283"/>
          </a:xfrm>
        </p:spPr>
        <p:txBody>
          <a:bodyPr>
            <a:normAutofit/>
          </a:bodyPr>
          <a:lstStyle/>
          <a:p>
            <a:pPr>
              <a:lnSpc>
                <a:spcPct val="125000"/>
              </a:lnSpc>
            </a:pPr>
            <a:r>
              <a:rPr lang="en-US" dirty="0" smtClean="0">
                <a:solidFill>
                  <a:srgbClr val="0070C0"/>
                </a:solidFill>
              </a:rPr>
              <a:t>Promoters</a:t>
            </a:r>
          </a:p>
          <a:p>
            <a:pPr>
              <a:lnSpc>
                <a:spcPct val="125000"/>
              </a:lnSpc>
            </a:pPr>
            <a:r>
              <a:rPr lang="en-US" dirty="0" smtClean="0">
                <a:solidFill>
                  <a:srgbClr val="0070C0"/>
                </a:solidFill>
              </a:rPr>
              <a:t>Project – Brief</a:t>
            </a:r>
          </a:p>
          <a:p>
            <a:pPr>
              <a:lnSpc>
                <a:spcPct val="125000"/>
              </a:lnSpc>
            </a:pPr>
            <a:r>
              <a:rPr lang="en-US" dirty="0" smtClean="0">
                <a:solidFill>
                  <a:srgbClr val="0070C0"/>
                </a:solidFill>
              </a:rPr>
              <a:t>Project </a:t>
            </a:r>
            <a:r>
              <a:rPr lang="en-US" dirty="0">
                <a:solidFill>
                  <a:srgbClr val="0070C0"/>
                </a:solidFill>
              </a:rPr>
              <a:t>– Unique Selling </a:t>
            </a:r>
            <a:r>
              <a:rPr lang="en-US" dirty="0" smtClean="0">
                <a:solidFill>
                  <a:srgbClr val="0070C0"/>
                </a:solidFill>
              </a:rPr>
              <a:t>Proposition </a:t>
            </a:r>
            <a:r>
              <a:rPr lang="en-US" dirty="0">
                <a:solidFill>
                  <a:srgbClr val="0070C0"/>
                </a:solidFill>
              </a:rPr>
              <a:t>(USP’s)</a:t>
            </a:r>
          </a:p>
          <a:p>
            <a:pPr>
              <a:lnSpc>
                <a:spcPct val="125000"/>
              </a:lnSpc>
            </a:pPr>
            <a:r>
              <a:rPr lang="en-US" dirty="0" smtClean="0">
                <a:solidFill>
                  <a:srgbClr val="0070C0"/>
                </a:solidFill>
              </a:rPr>
              <a:t>Implementation </a:t>
            </a:r>
            <a:r>
              <a:rPr lang="en-US" dirty="0">
                <a:solidFill>
                  <a:srgbClr val="0070C0"/>
                </a:solidFill>
              </a:rPr>
              <a:t>– Strategy &amp; </a:t>
            </a:r>
            <a:r>
              <a:rPr lang="en-US" dirty="0" smtClean="0">
                <a:solidFill>
                  <a:srgbClr val="0070C0"/>
                </a:solidFill>
              </a:rPr>
              <a:t>Timeline</a:t>
            </a:r>
          </a:p>
          <a:p>
            <a:pPr>
              <a:lnSpc>
                <a:spcPct val="125000"/>
              </a:lnSpc>
            </a:pPr>
            <a:r>
              <a:rPr lang="en-US" dirty="0" smtClean="0">
                <a:solidFill>
                  <a:srgbClr val="0070C0"/>
                </a:solidFill>
              </a:rPr>
              <a:t>Project Investment</a:t>
            </a:r>
          </a:p>
          <a:p>
            <a:pPr>
              <a:lnSpc>
                <a:spcPct val="125000"/>
              </a:lnSpc>
            </a:pPr>
            <a:r>
              <a:rPr lang="en-US" dirty="0" smtClean="0">
                <a:solidFill>
                  <a:srgbClr val="0070C0"/>
                </a:solidFill>
              </a:rPr>
              <a:t>On-</a:t>
            </a:r>
            <a:r>
              <a:rPr lang="en-US" dirty="0" err="1" smtClean="0">
                <a:solidFill>
                  <a:srgbClr val="0070C0"/>
                </a:solidFill>
              </a:rPr>
              <a:t>Prem</a:t>
            </a:r>
            <a:r>
              <a:rPr lang="en-US" dirty="0" smtClean="0">
                <a:solidFill>
                  <a:srgbClr val="0070C0"/>
                </a:solidFill>
              </a:rPr>
              <a:t> Datacenter @ Kailash Ashram</a:t>
            </a:r>
          </a:p>
          <a:p>
            <a:pPr>
              <a:lnSpc>
                <a:spcPct val="125000"/>
              </a:lnSpc>
            </a:pPr>
            <a:r>
              <a:rPr lang="en-US" dirty="0" smtClean="0">
                <a:solidFill>
                  <a:srgbClr val="0070C0"/>
                </a:solidFill>
              </a:rPr>
              <a:t>HTAS - Benefits</a:t>
            </a:r>
          </a:p>
        </p:txBody>
      </p:sp>
      <p:sp>
        <p:nvSpPr>
          <p:cNvPr id="5" name="Title 1"/>
          <p:cNvSpPr txBox="1"/>
          <p:nvPr/>
        </p:nvSpPr>
        <p:spPr>
          <a:xfrm>
            <a:off x="441877" y="526725"/>
            <a:ext cx="10515600" cy="5730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 smtClean="0">
                <a:solidFill>
                  <a:srgbClr val="FF000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OVERVIEW</a:t>
            </a:r>
            <a:endParaRPr lang="en-US" sz="4000" b="1" dirty="0">
              <a:solidFill>
                <a:srgbClr val="FF0000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pic>
        <p:nvPicPr>
          <p:cNvPr id="7" name="object 2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67903" y="335963"/>
            <a:ext cx="1154622" cy="76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0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object 2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644088" y="212271"/>
            <a:ext cx="1154622" cy="766420"/>
          </a:xfrm>
          <a:prstGeom prst="rect">
            <a:avLst/>
          </a:prstGeom>
        </p:spPr>
      </p:pic>
      <p:sp>
        <p:nvSpPr>
          <p:cNvPr id="6" name="Title 1"/>
          <p:cNvSpPr txBox="1"/>
          <p:nvPr/>
        </p:nvSpPr>
        <p:spPr>
          <a:xfrm>
            <a:off x="218301" y="316954"/>
            <a:ext cx="10515600" cy="5730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b="1" dirty="0" smtClean="0">
                <a:solidFill>
                  <a:srgbClr val="FF0000"/>
                </a:solidFill>
                <a:latin typeface="Adobe Garamond Pro Bold" panose="02020702060506020403" pitchFamily="18" charset="0"/>
              </a:rPr>
              <a:t>PROMOTORS</a:t>
            </a:r>
            <a:endParaRPr lang="en-US" sz="3200" b="1" dirty="0">
              <a:solidFill>
                <a:srgbClr val="FF0000"/>
              </a:solidFill>
              <a:latin typeface="Adobe Garamond Pro Bold" panose="02020702060506020403" pitchFamily="18" charset="0"/>
            </a:endParaRPr>
          </a:p>
        </p:txBody>
      </p:sp>
      <p:pic>
        <p:nvPicPr>
          <p:cNvPr id="10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480386" y="1448955"/>
            <a:ext cx="1828572" cy="1718457"/>
          </a:xfrm>
          <a:prstGeom prst="rect">
            <a:avLst/>
          </a:prstGeom>
        </p:spPr>
      </p:pic>
      <p:sp>
        <p:nvSpPr>
          <p:cNvPr id="11" name="object 7"/>
          <p:cNvSpPr txBox="1">
            <a:spLocks noGrp="1"/>
          </p:cNvSpPr>
          <p:nvPr>
            <p:ph type="title"/>
          </p:nvPr>
        </p:nvSpPr>
        <p:spPr>
          <a:xfrm>
            <a:off x="592895" y="914260"/>
            <a:ext cx="4915323" cy="439437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8467">
              <a:lnSpc>
                <a:spcPct val="100000"/>
              </a:lnSpc>
              <a:spcBef>
                <a:spcPts val="67"/>
              </a:spcBef>
            </a:pPr>
            <a:r>
              <a:rPr sz="2800" b="1" spc="339" dirty="0">
                <a:solidFill>
                  <a:srgbClr val="0070C0"/>
                </a:solidFill>
              </a:rPr>
              <a:t>Mr.</a:t>
            </a:r>
            <a:r>
              <a:rPr sz="2800" b="1" spc="230" dirty="0">
                <a:solidFill>
                  <a:srgbClr val="0070C0"/>
                </a:solidFill>
              </a:rPr>
              <a:t> </a:t>
            </a:r>
            <a:r>
              <a:rPr sz="2800" b="1" spc="203" dirty="0">
                <a:solidFill>
                  <a:srgbClr val="0070C0"/>
                </a:solidFill>
              </a:rPr>
              <a:t>P.</a:t>
            </a:r>
            <a:r>
              <a:rPr sz="2800" b="1" spc="230" dirty="0">
                <a:solidFill>
                  <a:srgbClr val="0070C0"/>
                </a:solidFill>
              </a:rPr>
              <a:t> </a:t>
            </a:r>
            <a:r>
              <a:rPr sz="2800" b="1" spc="443" dirty="0">
                <a:solidFill>
                  <a:srgbClr val="0070C0"/>
                </a:solidFill>
              </a:rPr>
              <a:t>Manickavelu</a:t>
            </a:r>
            <a:endParaRPr sz="2800" b="1" dirty="0">
              <a:solidFill>
                <a:srgbClr val="0070C0"/>
              </a:solidFill>
            </a:endParaRPr>
          </a:p>
        </p:txBody>
      </p:sp>
      <p:sp>
        <p:nvSpPr>
          <p:cNvPr id="12" name="object 19"/>
          <p:cNvSpPr txBox="1"/>
          <p:nvPr/>
        </p:nvSpPr>
        <p:spPr>
          <a:xfrm>
            <a:off x="6484892" y="4987138"/>
            <a:ext cx="5138308" cy="252847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467" marR="3387">
              <a:lnSpc>
                <a:spcPct val="106800"/>
              </a:lnSpc>
              <a:spcBef>
                <a:spcPts val="67"/>
              </a:spcBef>
              <a:tabLst>
                <a:tab pos="378902" algn="l"/>
                <a:tab pos="1054153" algn="l"/>
                <a:tab pos="1379289" algn="l"/>
                <a:tab pos="2313632" algn="l"/>
                <a:tab pos="2638768" algn="l"/>
              </a:tabLst>
            </a:pPr>
            <a:r>
              <a:rPr sz="1600" b="1" i="1" dirty="0" smtClean="0">
                <a:solidFill>
                  <a:srgbClr val="60819D"/>
                </a:solidFill>
                <a:latin typeface="Arial"/>
                <a:cs typeface="Arial"/>
              </a:rPr>
              <a:t>.</a:t>
            </a:r>
            <a:endParaRPr sz="1600" dirty="0">
              <a:latin typeface="Arial"/>
              <a:cs typeface="Arial"/>
            </a:endParaRPr>
          </a:p>
        </p:txBody>
      </p:sp>
      <p:sp>
        <p:nvSpPr>
          <p:cNvPr id="13" name="object 20"/>
          <p:cNvSpPr txBox="1">
            <a:spLocks/>
          </p:cNvSpPr>
          <p:nvPr/>
        </p:nvSpPr>
        <p:spPr>
          <a:xfrm>
            <a:off x="592896" y="3262671"/>
            <a:ext cx="4915322" cy="3417175"/>
          </a:xfrm>
          <a:prstGeom prst="rect">
            <a:avLst/>
          </a:prstGeom>
        </p:spPr>
        <p:txBody>
          <a:bodyPr vert="horz" wrap="square" lIns="0" tIns="130387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1027"/>
              </a:spcBef>
              <a:buFont typeface="Arial" panose="020B0604020202020204" pitchFamily="34" charset="0"/>
              <a:buNone/>
            </a:pPr>
            <a:r>
              <a:rPr lang="en-US" sz="1600" b="1" spc="3" dirty="0" smtClean="0">
                <a:solidFill>
                  <a:srgbClr val="0070C0"/>
                </a:solidFill>
              </a:rPr>
              <a:t>Founder</a:t>
            </a:r>
            <a:r>
              <a:rPr lang="en-US" sz="1600" b="1" spc="-87" dirty="0" smtClean="0">
                <a:solidFill>
                  <a:srgbClr val="0070C0"/>
                </a:solidFill>
              </a:rPr>
              <a:t> </a:t>
            </a:r>
            <a:r>
              <a:rPr lang="en-US" sz="1600" b="1" spc="3" dirty="0" smtClean="0">
                <a:solidFill>
                  <a:srgbClr val="0070C0"/>
                </a:solidFill>
              </a:rPr>
              <a:t>&amp;</a:t>
            </a:r>
            <a:r>
              <a:rPr lang="en-US" sz="1600" b="1" spc="-87" dirty="0" smtClean="0">
                <a:solidFill>
                  <a:srgbClr val="0070C0"/>
                </a:solidFill>
              </a:rPr>
              <a:t> </a:t>
            </a:r>
            <a:r>
              <a:rPr lang="en-US" sz="1600" b="1" spc="33" dirty="0" smtClean="0">
                <a:solidFill>
                  <a:srgbClr val="0070C0"/>
                </a:solidFill>
              </a:rPr>
              <a:t>Managing</a:t>
            </a:r>
            <a:r>
              <a:rPr lang="en-US" sz="1600" b="1" spc="-87" dirty="0" smtClean="0">
                <a:solidFill>
                  <a:srgbClr val="0070C0"/>
                </a:solidFill>
              </a:rPr>
              <a:t> </a:t>
            </a:r>
            <a:r>
              <a:rPr lang="en-US" sz="1600" b="1" spc="-17" dirty="0" smtClean="0">
                <a:solidFill>
                  <a:srgbClr val="0070C0"/>
                </a:solidFill>
              </a:rPr>
              <a:t>Director</a:t>
            </a:r>
          </a:p>
          <a:p>
            <a:pPr marL="301625" marR="4657" indent="-215900" algn="just">
              <a:lnSpc>
                <a:spcPct val="125000"/>
              </a:lnSpc>
              <a:spcBef>
                <a:spcPts val="690"/>
              </a:spcBef>
            </a:pP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Unique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mix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of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exposure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in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Electronics,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Telecom, 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Computers,</a:t>
            </a:r>
            <a:r>
              <a:rPr lang="en-US" sz="1400" spc="-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Software and</a:t>
            </a:r>
            <a:r>
              <a:rPr lang="en-US" sz="1400" spc="-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IT.</a:t>
            </a:r>
          </a:p>
          <a:p>
            <a:pPr marL="301625" marR="4657" indent="-215900" algn="just">
              <a:lnSpc>
                <a:spcPct val="125000"/>
              </a:lnSpc>
              <a:spcBef>
                <a:spcPts val="690"/>
              </a:spcBef>
            </a:pP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33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plus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years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in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Indian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Telephones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Industries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, 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Bangalore</a:t>
            </a:r>
            <a:r>
              <a:rPr lang="en-US" sz="1400" spc="30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under</a:t>
            </a:r>
            <a:r>
              <a:rPr lang="en-US" sz="1400" spc="30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Ministry</a:t>
            </a:r>
            <a:r>
              <a:rPr lang="en-US" sz="1400" spc="306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of</a:t>
            </a:r>
            <a:r>
              <a:rPr lang="en-US" sz="1400" spc="30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Communication,</a:t>
            </a:r>
            <a:r>
              <a:rPr lang="en-US" sz="1400" spc="30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Govt. </a:t>
            </a:r>
            <a:r>
              <a:rPr lang="en-US" sz="1400" spc="-437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of</a:t>
            </a:r>
            <a:r>
              <a:rPr lang="en-US" sz="1400" spc="-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India.</a:t>
            </a:r>
          </a:p>
          <a:p>
            <a:pPr marL="301625" marR="3387" indent="-215900" algn="just">
              <a:lnSpc>
                <a:spcPct val="125000"/>
              </a:lnSpc>
            </a:pP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15 years in R&amp;D Involving Electronics Hardware &amp; 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Software.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Built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many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Voice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&amp;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Data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Networks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and </a:t>
            </a:r>
            <a:r>
              <a:rPr lang="en-US" sz="1400" spc="-437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Data</a:t>
            </a:r>
            <a:r>
              <a:rPr lang="en-US" sz="1400" spc="-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Centers</a:t>
            </a:r>
            <a:r>
              <a:rPr lang="en-US" sz="1400" spc="-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of National</a:t>
            </a:r>
            <a:r>
              <a:rPr lang="en-US" sz="1400" spc="-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Importance</a:t>
            </a:r>
          </a:p>
          <a:p>
            <a:pPr marL="301625" marR="5080" indent="-215900">
              <a:lnSpc>
                <a:spcPct val="125000"/>
              </a:lnSpc>
              <a:spcBef>
                <a:spcPts val="100"/>
              </a:spcBef>
              <a:tabLst>
                <a:tab pos="568325" algn="l"/>
                <a:tab pos="1581150" algn="l"/>
                <a:tab pos="2068830" algn="l"/>
                <a:tab pos="3470275" algn="l"/>
                <a:tab pos="3957954" algn="l"/>
              </a:tabLst>
            </a:pP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12	years in building IT Infrastructure for BSNL, Defense, Railways, Govt. Depts. etc.</a:t>
            </a:r>
          </a:p>
          <a:p>
            <a:pPr marL="301625" indent="-215900">
              <a:lnSpc>
                <a:spcPct val="125000"/>
              </a:lnSpc>
              <a:spcBef>
                <a:spcPts val="195"/>
              </a:spcBef>
            </a:pP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6 years in Corporate Marketing.</a:t>
            </a:r>
            <a:endParaRPr lang="en-US" sz="1400" dirty="0">
              <a:solidFill>
                <a:srgbClr val="0070C0"/>
              </a:solidFill>
              <a:latin typeface="Arial"/>
              <a:cs typeface="Arial"/>
            </a:endParaRPr>
          </a:p>
        </p:txBody>
      </p:sp>
      <p:sp>
        <p:nvSpPr>
          <p:cNvPr id="14" name="object 7"/>
          <p:cNvSpPr txBox="1">
            <a:spLocks/>
          </p:cNvSpPr>
          <p:nvPr/>
        </p:nvSpPr>
        <p:spPr>
          <a:xfrm>
            <a:off x="6883387" y="914260"/>
            <a:ext cx="4915323" cy="439437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467">
              <a:lnSpc>
                <a:spcPct val="100000"/>
              </a:lnSpc>
              <a:spcBef>
                <a:spcPts val="67"/>
              </a:spcBef>
            </a:pPr>
            <a:r>
              <a:rPr lang="en-IN" sz="2800" b="1" spc="339" dirty="0" smtClean="0">
                <a:solidFill>
                  <a:srgbClr val="0070C0"/>
                </a:solidFill>
              </a:rPr>
              <a:t>Mr.</a:t>
            </a:r>
            <a:r>
              <a:rPr lang="en-IN" sz="2800" b="1" spc="230" dirty="0" smtClean="0">
                <a:solidFill>
                  <a:srgbClr val="0070C0"/>
                </a:solidFill>
              </a:rPr>
              <a:t> </a:t>
            </a:r>
            <a:r>
              <a:rPr lang="en-IN" sz="2800" b="1" spc="203" dirty="0" err="1" smtClean="0">
                <a:solidFill>
                  <a:srgbClr val="0070C0"/>
                </a:solidFill>
              </a:rPr>
              <a:t>Giridhar</a:t>
            </a:r>
            <a:r>
              <a:rPr lang="en-IN" sz="2800" b="1" spc="203" dirty="0" smtClean="0">
                <a:solidFill>
                  <a:srgbClr val="0070C0"/>
                </a:solidFill>
              </a:rPr>
              <a:t> Rao B.N</a:t>
            </a:r>
            <a:r>
              <a:rPr lang="en-IN" sz="2800" b="1" spc="203" dirty="0" smtClean="0">
                <a:solidFill>
                  <a:schemeClr val="bg1"/>
                </a:solidFill>
              </a:rPr>
              <a:t>.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16" name="object 20"/>
          <p:cNvSpPr txBox="1">
            <a:spLocks/>
          </p:cNvSpPr>
          <p:nvPr/>
        </p:nvSpPr>
        <p:spPr>
          <a:xfrm>
            <a:off x="6596385" y="3262671"/>
            <a:ext cx="4915322" cy="3545415"/>
          </a:xfrm>
          <a:prstGeom prst="rect">
            <a:avLst/>
          </a:prstGeom>
        </p:spPr>
        <p:txBody>
          <a:bodyPr vert="horz" wrap="square" lIns="0" tIns="130387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1027"/>
              </a:spcBef>
              <a:buFont typeface="Arial" panose="020B0604020202020204" pitchFamily="34" charset="0"/>
              <a:buNone/>
            </a:pPr>
            <a:r>
              <a:rPr lang="en-US" sz="1600" b="1" spc="-17" dirty="0" smtClean="0">
                <a:solidFill>
                  <a:srgbClr val="0070C0"/>
                </a:solidFill>
              </a:rPr>
              <a:t>Executive Director</a:t>
            </a:r>
          </a:p>
          <a:p>
            <a:pPr marL="301625" marR="4657" indent="-215900" algn="just">
              <a:lnSpc>
                <a:spcPct val="125000"/>
              </a:lnSpc>
              <a:spcBef>
                <a:spcPts val="690"/>
              </a:spcBef>
            </a:pP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Unique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mix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of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exposure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in</a:t>
            </a:r>
            <a:r>
              <a:rPr lang="en-US" sz="1400" spc="3" dirty="0" smtClean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en-US" sz="1400" dirty="0">
                <a:solidFill>
                  <a:srgbClr val="0070C0"/>
                </a:solidFill>
                <a:latin typeface="Arial"/>
                <a:cs typeface="Arial"/>
              </a:rPr>
              <a:t>Mechanical, electrical and electronics discipline.</a:t>
            </a:r>
            <a:endParaRPr lang="en-US" sz="1400" dirty="0" smtClean="0">
              <a:solidFill>
                <a:srgbClr val="0070C0"/>
              </a:solidFill>
              <a:latin typeface="Arial"/>
              <a:cs typeface="Arial"/>
            </a:endParaRPr>
          </a:p>
          <a:p>
            <a:pPr marL="301625" marR="3387" indent="-215900" algn="just">
              <a:lnSpc>
                <a:spcPct val="125000"/>
              </a:lnSpc>
            </a:pP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5 </a:t>
            </a:r>
            <a:r>
              <a:rPr lang="en-US" sz="1400" dirty="0">
                <a:solidFill>
                  <a:srgbClr val="0070C0"/>
                </a:solidFill>
                <a:latin typeface="Arial"/>
                <a:cs typeface="Arial"/>
              </a:rPr>
              <a:t>years worked for various corporate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companies </a:t>
            </a:r>
            <a:r>
              <a:rPr lang="en-US" sz="1400" dirty="0">
                <a:solidFill>
                  <a:srgbClr val="0070C0"/>
                </a:solidFill>
                <a:latin typeface="Arial"/>
                <a:cs typeface="Arial"/>
              </a:rPr>
              <a:t>(India &amp; abroad), specializing in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HVAC Installation &amp; Commissioning.</a:t>
            </a:r>
          </a:p>
          <a:p>
            <a:pPr marL="301625" marR="3387" indent="-215900" algn="just">
              <a:lnSpc>
                <a:spcPct val="125000"/>
              </a:lnSpc>
            </a:pP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30 plus </a:t>
            </a:r>
            <a:r>
              <a:rPr lang="en-US" sz="1400" dirty="0">
                <a:solidFill>
                  <a:srgbClr val="0070C0"/>
                </a:solidFill>
                <a:latin typeface="Arial"/>
                <a:cs typeface="Arial"/>
              </a:rPr>
              <a:t>years as Entrepreneur in the field of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Manufacturing Industry</a:t>
            </a:r>
            <a:r>
              <a:rPr lang="en-US" sz="1400" dirty="0">
                <a:solidFill>
                  <a:srgbClr val="0070C0"/>
                </a:solidFill>
                <a:latin typeface="Arial"/>
                <a:cs typeface="Arial"/>
              </a:rPr>
              <a:t>, </a:t>
            </a: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Contracting companies, Recycling of             Non-Ferrous Metals, Design &amp; Development of Electric Vehicles (EV) and IOT</a:t>
            </a:r>
          </a:p>
          <a:p>
            <a:pPr marL="301625" marR="3387" indent="-215900" algn="just">
              <a:lnSpc>
                <a:spcPct val="125000"/>
              </a:lnSpc>
            </a:pPr>
            <a:r>
              <a:rPr lang="en-US" sz="1400" dirty="0" smtClean="0">
                <a:solidFill>
                  <a:srgbClr val="0070C0"/>
                </a:solidFill>
                <a:latin typeface="Arial"/>
                <a:cs typeface="Arial"/>
              </a:rPr>
              <a:t>Qualification: Mechanical Engineering.</a:t>
            </a:r>
            <a:endParaRPr lang="en-US" sz="1400" dirty="0">
              <a:solidFill>
                <a:srgbClr val="0070C0"/>
              </a:solidFill>
              <a:latin typeface="Arial"/>
              <a:cs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6508" y="1678879"/>
            <a:ext cx="1441938" cy="1441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371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object 2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644088" y="212271"/>
            <a:ext cx="1154622" cy="766420"/>
          </a:xfrm>
          <a:prstGeom prst="rect">
            <a:avLst/>
          </a:prstGeom>
        </p:spPr>
      </p:pic>
      <p:sp>
        <p:nvSpPr>
          <p:cNvPr id="12" name="object 19"/>
          <p:cNvSpPr txBox="1"/>
          <p:nvPr/>
        </p:nvSpPr>
        <p:spPr>
          <a:xfrm>
            <a:off x="6484892" y="4987138"/>
            <a:ext cx="5138308" cy="252847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467" marR="3387">
              <a:lnSpc>
                <a:spcPct val="106800"/>
              </a:lnSpc>
              <a:spcBef>
                <a:spcPts val="67"/>
              </a:spcBef>
              <a:tabLst>
                <a:tab pos="378902" algn="l"/>
                <a:tab pos="1054153" algn="l"/>
                <a:tab pos="1379289" algn="l"/>
                <a:tab pos="2313632" algn="l"/>
                <a:tab pos="2638768" algn="l"/>
              </a:tabLst>
            </a:pPr>
            <a:r>
              <a:rPr sz="1600" b="1" i="1" dirty="0" smtClean="0">
                <a:solidFill>
                  <a:srgbClr val="60819D"/>
                </a:solidFill>
                <a:latin typeface="Arial"/>
                <a:cs typeface="Arial"/>
              </a:rPr>
              <a:t>.</a:t>
            </a:r>
            <a:endParaRPr sz="16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97915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 txBox="1"/>
          <p:nvPr/>
        </p:nvSpPr>
        <p:spPr>
          <a:xfrm>
            <a:off x="434438" y="549861"/>
            <a:ext cx="10515600" cy="5730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IN" sz="3200" b="1" dirty="0" smtClean="0">
                <a:solidFill>
                  <a:srgbClr val="FF0000"/>
                </a:solidFill>
                <a:latin typeface="Adobe Garamond Pro Bold" panose="02020702060506020403" pitchFamily="18" charset="0"/>
              </a:rPr>
              <a:t>Project - Brief</a:t>
            </a:r>
            <a:endParaRPr lang="en-US" sz="3200" b="1" dirty="0">
              <a:solidFill>
                <a:srgbClr val="FF0000"/>
              </a:solidFill>
              <a:latin typeface="Adobe Garamond Pro Bold" panose="02020702060506020403" pitchFamily="18" charset="0"/>
            </a:endParaRPr>
          </a:p>
        </p:txBody>
      </p:sp>
      <p:pic>
        <p:nvPicPr>
          <p:cNvPr id="10" name="object 2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644088" y="212271"/>
            <a:ext cx="1154622" cy="76642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419318" y="2785454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Solution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7119041" y="2785454"/>
            <a:ext cx="35012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>
                <a:solidFill>
                  <a:srgbClr val="FF000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Development Phase</a:t>
            </a:r>
            <a:endParaRPr lang="en-US" sz="2800" dirty="0">
              <a:solidFill>
                <a:srgbClr val="FF0000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119041" y="3520057"/>
            <a:ext cx="368103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Adobe Garamond Pro Bold" panose="02020702060506020403" pitchFamily="18" charset="0"/>
              </a:rPr>
              <a:t>Phase 1 – Presence / Attendance marking of all Stake holders of Kailash Ashram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Adobe Garamond Pro Bold" panose="02020702060506020403" pitchFamily="18" charset="0"/>
              </a:rPr>
              <a:t>Phase 2 -- Presence / Attendance marking of all Stake holders of 5 temples for </a:t>
            </a:r>
            <a:r>
              <a:rPr lang="en-US" dirty="0" err="1">
                <a:solidFill>
                  <a:srgbClr val="0070C0"/>
                </a:solidFill>
                <a:latin typeface="Adobe Garamond Pro Bold" panose="02020702060506020403" pitchFamily="18" charset="0"/>
              </a:rPr>
              <a:t>PoC</a:t>
            </a:r>
            <a:endParaRPr lang="en-US" dirty="0">
              <a:solidFill>
                <a:srgbClr val="0070C0"/>
              </a:solidFill>
              <a:latin typeface="Adobe Garamond Pro Bold" panose="020207020605060204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Adobe Garamond Pro Bold" panose="02020702060506020403" pitchFamily="18" charset="0"/>
              </a:rPr>
              <a:t>Phase 3 - Nationwide rollout of TMS Software application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584960" y="3520057"/>
            <a:ext cx="378968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Adobe Garamond Pro Bold" panose="02020702060506020403" pitchFamily="18" charset="0"/>
              </a:rPr>
              <a:t>Innovative Process driven Software Solution to identify individuals flawlessly using “Live Facial Images”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Adobe Garamond Pro Bold" panose="02020702060506020403" pitchFamily="18" charset="0"/>
              </a:rPr>
              <a:t>Live Facial Image Recognition software for identification and verification of individuals.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31996" y="1334270"/>
            <a:ext cx="118490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Facial recognition is a biometric technology, which is based on the identification of facial features of a person.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0070C0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It falls under broad category of Identity Management System (IMS)</a:t>
            </a:r>
            <a:endParaRPr lang="en-US" dirty="0">
              <a:solidFill>
                <a:srgbClr val="0070C0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46165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421911" y="595481"/>
            <a:ext cx="10515600" cy="50547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IN" sz="2800" b="1" dirty="0">
                <a:solidFill>
                  <a:srgbClr val="FF0000"/>
                </a:solidFill>
                <a:latin typeface="Adobe Garamond Pro Bold" panose="02020702060506020403" pitchFamily="18" charset="0"/>
              </a:rPr>
              <a:t>Project – Unique Selling Proposition (USP’s)</a:t>
            </a:r>
          </a:p>
        </p:txBody>
      </p:sp>
      <p:pic>
        <p:nvPicPr>
          <p:cNvPr id="6" name="object 2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644088" y="212271"/>
            <a:ext cx="1154622" cy="76642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21911" y="1241215"/>
            <a:ext cx="9990449" cy="502105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070C0"/>
                </a:solidFill>
                <a:latin typeface="Adobe Garamond Pro Bold" panose="02020702060506020403" pitchFamily="18" charset="0"/>
              </a:rPr>
              <a:t>Temple management System </a:t>
            </a:r>
            <a:r>
              <a:rPr lang="en-US" sz="2400" dirty="0">
                <a:solidFill>
                  <a:srgbClr val="0070C0"/>
                </a:solidFill>
                <a:latin typeface="Adobe Garamond Pro Bold" panose="02020702060506020403" pitchFamily="18" charset="0"/>
              </a:rPr>
              <a:t>is based on Patentable Live FRT (Facial Recognition </a:t>
            </a:r>
            <a:r>
              <a:rPr lang="en-US" sz="2400" dirty="0" smtClean="0">
                <a:solidFill>
                  <a:srgbClr val="0070C0"/>
                </a:solidFill>
                <a:latin typeface="Adobe Garamond Pro Bold" panose="02020702060506020403" pitchFamily="18" charset="0"/>
              </a:rPr>
              <a:t>Technology).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070C0"/>
                </a:solidFill>
                <a:latin typeface="Adobe Garamond Pro Bold" panose="02020702060506020403" pitchFamily="18" charset="0"/>
              </a:rPr>
              <a:t>No </a:t>
            </a:r>
            <a:r>
              <a:rPr lang="en-US" sz="2400" dirty="0">
                <a:solidFill>
                  <a:srgbClr val="0070C0"/>
                </a:solidFill>
                <a:latin typeface="Adobe Garamond Pro Bold" panose="02020702060506020403" pitchFamily="18" charset="0"/>
              </a:rPr>
              <a:t>special devices like finger print scanner is required to verify the Individuals</a:t>
            </a:r>
            <a:r>
              <a:rPr lang="en-US" sz="2400" dirty="0" smtClean="0">
                <a:solidFill>
                  <a:srgbClr val="0070C0"/>
                </a:solidFill>
                <a:latin typeface="Adobe Garamond Pro Bold" panose="02020702060506020403" pitchFamily="18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070C0"/>
                </a:solidFill>
                <a:latin typeface="Adobe Garamond Pro Bold" panose="02020702060506020403" pitchFamily="18" charset="0"/>
              </a:rPr>
              <a:t>Commonly </a:t>
            </a:r>
            <a:r>
              <a:rPr lang="en-US" sz="2400" dirty="0">
                <a:solidFill>
                  <a:srgbClr val="0070C0"/>
                </a:solidFill>
                <a:latin typeface="Adobe Garamond Pro Bold" panose="02020702060506020403" pitchFamily="18" charset="0"/>
              </a:rPr>
              <a:t>available Smart Mobile Phones are used as end user verification devices</a:t>
            </a:r>
            <a:r>
              <a:rPr lang="en-US" sz="2400" dirty="0" smtClean="0">
                <a:solidFill>
                  <a:srgbClr val="0070C0"/>
                </a:solidFill>
                <a:latin typeface="Adobe Garamond Pro Bold" panose="02020702060506020403" pitchFamily="18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070C0"/>
                </a:solidFill>
                <a:latin typeface="Adobe Garamond Pro Bold" panose="02020702060506020403" pitchFamily="18" charset="0"/>
              </a:rPr>
              <a:t>Cost </a:t>
            </a:r>
            <a:r>
              <a:rPr lang="en-US" sz="2400" dirty="0">
                <a:solidFill>
                  <a:srgbClr val="0070C0"/>
                </a:solidFill>
                <a:latin typeface="Adobe Garamond Pro Bold" panose="02020702060506020403" pitchFamily="18" charset="0"/>
              </a:rPr>
              <a:t>effective Services to end </a:t>
            </a:r>
            <a:r>
              <a:rPr lang="en-US" sz="2400" dirty="0" smtClean="0">
                <a:solidFill>
                  <a:srgbClr val="0070C0"/>
                </a:solidFill>
                <a:latin typeface="Adobe Garamond Pro Bold" panose="02020702060506020403" pitchFamily="18" charset="0"/>
              </a:rPr>
              <a:t>users.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070C0"/>
                </a:solidFill>
                <a:latin typeface="Adobe Garamond Pro Bold" panose="02020702060506020403" pitchFamily="18" charset="0"/>
              </a:rPr>
              <a:t>Zero </a:t>
            </a:r>
            <a:r>
              <a:rPr lang="en-US" sz="2400" dirty="0">
                <a:solidFill>
                  <a:srgbClr val="0070C0"/>
                </a:solidFill>
                <a:latin typeface="Adobe Garamond Pro Bold" panose="02020702060506020403" pitchFamily="18" charset="0"/>
              </a:rPr>
              <a:t>Investment Scheme to </a:t>
            </a:r>
            <a:r>
              <a:rPr lang="en-US" sz="2400" dirty="0" smtClean="0">
                <a:solidFill>
                  <a:srgbClr val="0070C0"/>
                </a:solidFill>
                <a:latin typeface="Adobe Garamond Pro Bold" panose="02020702060506020403" pitchFamily="18" charset="0"/>
              </a:rPr>
              <a:t>customers, </a:t>
            </a:r>
            <a:r>
              <a:rPr lang="en-US" sz="2400" dirty="0">
                <a:solidFill>
                  <a:srgbClr val="0070C0"/>
                </a:solidFill>
                <a:latin typeface="Adobe Garamond Pro Bold" panose="02020702060506020403" pitchFamily="18" charset="0"/>
              </a:rPr>
              <a:t>thereby offering </a:t>
            </a:r>
            <a:r>
              <a:rPr lang="en-US" sz="2400" dirty="0" smtClean="0">
                <a:solidFill>
                  <a:srgbClr val="0070C0"/>
                </a:solidFill>
                <a:latin typeface="Adobe Garamond Pro Bold" panose="02020702060506020403" pitchFamily="18" charset="0"/>
              </a:rPr>
              <a:t>no </a:t>
            </a:r>
            <a:r>
              <a:rPr lang="en-US" sz="2400" dirty="0">
                <a:solidFill>
                  <a:srgbClr val="0070C0"/>
                </a:solidFill>
                <a:latin typeface="Adobe Garamond Pro Bold" panose="02020702060506020403" pitchFamily="18" charset="0"/>
              </a:rPr>
              <a:t>Investment </a:t>
            </a:r>
            <a:r>
              <a:rPr lang="en-US" sz="2400" dirty="0" smtClean="0">
                <a:solidFill>
                  <a:srgbClr val="0070C0"/>
                </a:solidFill>
                <a:latin typeface="Adobe Garamond Pro Bold" panose="02020702060506020403" pitchFamily="18" charset="0"/>
              </a:rPr>
              <a:t>Risk.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0070C0"/>
                </a:solidFill>
              </a:rPr>
              <a:t>No Existing Competitors</a:t>
            </a:r>
            <a:endParaRPr lang="en-IN" sz="2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679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6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69139" y="398204"/>
            <a:ext cx="10350429" cy="573026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IN" sz="3200" b="1" dirty="0">
                <a:solidFill>
                  <a:srgbClr val="FF0000"/>
                </a:solidFill>
                <a:latin typeface="Adobe Garamond Pro Bold" panose="02020702060506020403" pitchFamily="18" charset="0"/>
              </a:rPr>
              <a:t>IMPLEMENTATION – STRATEGY &amp; TIMELINE</a:t>
            </a:r>
            <a:endParaRPr lang="en-US" sz="3200" b="1" dirty="0">
              <a:solidFill>
                <a:srgbClr val="FF0000"/>
              </a:solidFill>
              <a:latin typeface="Adobe Garamond Pro Bold" panose="02020702060506020403" pitchFamily="18" charset="0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6196410" y="3277638"/>
            <a:ext cx="5859334" cy="3332114"/>
            <a:chOff x="6196410" y="3277638"/>
            <a:chExt cx="5859334" cy="3332114"/>
          </a:xfrm>
        </p:grpSpPr>
        <p:sp>
          <p:nvSpPr>
            <p:cNvPr id="43" name="Text Placeholder 3">
              <a:extLst>
                <a:ext uri="{FF2B5EF4-FFF2-40B4-BE49-F238E27FC236}">
                  <a16:creationId xmlns:a16="http://schemas.microsoft.com/office/drawing/2014/main" id="{5B5FA1BA-EC91-4633-B5BD-112C7C379DF1}"/>
                </a:ext>
              </a:extLst>
            </p:cNvPr>
            <p:cNvSpPr txBox="1">
              <a:spLocks/>
            </p:cNvSpPr>
            <p:nvPr/>
          </p:nvSpPr>
          <p:spPr>
            <a:xfrm>
              <a:off x="7218047" y="3277638"/>
              <a:ext cx="2950256" cy="397103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algn="ctr">
                <a:defRPr sz="1600"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1800" dirty="0"/>
                <a:t>Timeline – Phase </a:t>
              </a:r>
              <a:r>
                <a:rPr lang="en-US" sz="1800" dirty="0" smtClean="0"/>
                <a:t>2</a:t>
              </a:r>
              <a:endParaRPr lang="en-US" sz="1800" dirty="0"/>
            </a:p>
          </p:txBody>
        </p:sp>
        <p:sp>
          <p:nvSpPr>
            <p:cNvPr id="44" name="Arrow: Pentagon 30">
              <a:extLst>
                <a:ext uri="{FF2B5EF4-FFF2-40B4-BE49-F238E27FC236}">
                  <a16:creationId xmlns:a16="http://schemas.microsoft.com/office/drawing/2014/main" id="{FA7A9A8B-6D8E-42E6-B030-A2DA0A5BE01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/>
          </p:nvSpPr>
          <p:spPr>
            <a:xfrm rot="5400000">
              <a:off x="9071823" y="4625045"/>
              <a:ext cx="690108" cy="212356"/>
            </a:xfrm>
            <a:prstGeom prst="homePlat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Arrow: Pentagon 33">
              <a:extLst>
                <a:ext uri="{FF2B5EF4-FFF2-40B4-BE49-F238E27FC236}">
                  <a16:creationId xmlns:a16="http://schemas.microsoft.com/office/drawing/2014/main" id="{11428CA7-EA35-4774-B45E-74FDBBEC845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/>
          </p:nvSpPr>
          <p:spPr>
            <a:xfrm rot="5400000" flipH="1" flipV="1">
              <a:off x="10101328" y="5751705"/>
              <a:ext cx="728648" cy="223607"/>
            </a:xfrm>
            <a:prstGeom prst="homePlat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endParaRPr lang="en-US" sz="1400" dirty="0"/>
            </a:p>
          </p:txBody>
        </p:sp>
        <p:sp>
          <p:nvSpPr>
            <p:cNvPr id="46" name="Arrow: Pentagon 36">
              <a:extLst>
                <a:ext uri="{FF2B5EF4-FFF2-40B4-BE49-F238E27FC236}">
                  <a16:creationId xmlns:a16="http://schemas.microsoft.com/office/drawing/2014/main" id="{066E6187-C0CE-477B-BDCE-FF7E75C177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/>
          </p:nvSpPr>
          <p:spPr>
            <a:xfrm rot="5400000">
              <a:off x="10710434" y="4646719"/>
              <a:ext cx="686346" cy="216006"/>
            </a:xfrm>
            <a:prstGeom prst="homePlat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Text Placeholder 16">
              <a:extLst>
                <a:ext uri="{FF2B5EF4-FFF2-40B4-BE49-F238E27FC236}">
                  <a16:creationId xmlns:a16="http://schemas.microsoft.com/office/drawing/2014/main" id="{7B64AE2D-234B-40D4-914E-50FF870E62B6}"/>
                </a:ext>
              </a:extLst>
            </p:cNvPr>
            <p:cNvSpPr txBox="1">
              <a:spLocks/>
            </p:cNvSpPr>
            <p:nvPr/>
          </p:nvSpPr>
          <p:spPr>
            <a:xfrm>
              <a:off x="6373960" y="5195327"/>
              <a:ext cx="615488" cy="352401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 smtClean="0">
                  <a:solidFill>
                    <a:srgbClr val="0070C0"/>
                  </a:solidFill>
                </a:rPr>
                <a:t>JAN</a:t>
              </a:r>
              <a:endParaRPr lang="en-US" sz="1400" b="1" dirty="0">
                <a:solidFill>
                  <a:srgbClr val="0070C0"/>
                </a:solidFill>
              </a:endParaRPr>
            </a:p>
          </p:txBody>
        </p:sp>
        <p:sp>
          <p:nvSpPr>
            <p:cNvPr id="48" name="Text Placeholder 17">
              <a:extLst>
                <a:ext uri="{FF2B5EF4-FFF2-40B4-BE49-F238E27FC236}">
                  <a16:creationId xmlns:a16="http://schemas.microsoft.com/office/drawing/2014/main" id="{7BEB8C77-452E-457C-ABF0-8D888DA65F2A}"/>
                </a:ext>
              </a:extLst>
            </p:cNvPr>
            <p:cNvSpPr txBox="1">
              <a:spLocks/>
            </p:cNvSpPr>
            <p:nvPr/>
          </p:nvSpPr>
          <p:spPr>
            <a:xfrm>
              <a:off x="7331490" y="5195327"/>
              <a:ext cx="615488" cy="352401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>
                  <a:solidFill>
                    <a:srgbClr val="0070C0"/>
                  </a:solidFill>
                </a:rPr>
                <a:t>FEB</a:t>
              </a:r>
            </a:p>
          </p:txBody>
        </p:sp>
        <p:sp>
          <p:nvSpPr>
            <p:cNvPr id="49" name="Text Placeholder 18">
              <a:extLst>
                <a:ext uri="{FF2B5EF4-FFF2-40B4-BE49-F238E27FC236}">
                  <a16:creationId xmlns:a16="http://schemas.microsoft.com/office/drawing/2014/main" id="{5844EAEC-ACDF-4D36-8545-B2E0D64931BB}"/>
                </a:ext>
              </a:extLst>
            </p:cNvPr>
            <p:cNvSpPr txBox="1">
              <a:spLocks/>
            </p:cNvSpPr>
            <p:nvPr/>
          </p:nvSpPr>
          <p:spPr>
            <a:xfrm>
              <a:off x="8289020" y="5195327"/>
              <a:ext cx="615488" cy="352401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>
                  <a:solidFill>
                    <a:srgbClr val="0070C0"/>
                  </a:solidFill>
                </a:rPr>
                <a:t>MAR</a:t>
              </a:r>
            </a:p>
          </p:txBody>
        </p:sp>
        <p:sp>
          <p:nvSpPr>
            <p:cNvPr id="50" name="Text Placeholder 19">
              <a:extLst>
                <a:ext uri="{FF2B5EF4-FFF2-40B4-BE49-F238E27FC236}">
                  <a16:creationId xmlns:a16="http://schemas.microsoft.com/office/drawing/2014/main" id="{171378CA-A7A3-4FDB-9FB3-52E088925FB0}"/>
                </a:ext>
              </a:extLst>
            </p:cNvPr>
            <p:cNvSpPr txBox="1">
              <a:spLocks/>
            </p:cNvSpPr>
            <p:nvPr/>
          </p:nvSpPr>
          <p:spPr>
            <a:xfrm>
              <a:off x="9246550" y="5195327"/>
              <a:ext cx="615488" cy="352401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>
                  <a:solidFill>
                    <a:srgbClr val="0070C0"/>
                  </a:solidFill>
                </a:rPr>
                <a:t>APR</a:t>
              </a:r>
            </a:p>
          </p:txBody>
        </p:sp>
        <p:sp>
          <p:nvSpPr>
            <p:cNvPr id="51" name="Text Placeholder 20">
              <a:extLst>
                <a:ext uri="{FF2B5EF4-FFF2-40B4-BE49-F238E27FC236}">
                  <a16:creationId xmlns:a16="http://schemas.microsoft.com/office/drawing/2014/main" id="{7215858D-C865-44F3-942E-150A95674327}"/>
                </a:ext>
              </a:extLst>
            </p:cNvPr>
            <p:cNvSpPr txBox="1">
              <a:spLocks/>
            </p:cNvSpPr>
            <p:nvPr/>
          </p:nvSpPr>
          <p:spPr>
            <a:xfrm>
              <a:off x="10204080" y="5195327"/>
              <a:ext cx="615488" cy="352401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>
                  <a:solidFill>
                    <a:srgbClr val="0070C0"/>
                  </a:solidFill>
                </a:rPr>
                <a:t>MAY</a:t>
              </a:r>
            </a:p>
          </p:txBody>
        </p:sp>
        <p:sp>
          <p:nvSpPr>
            <p:cNvPr id="52" name="Text Placeholder 21">
              <a:extLst>
                <a:ext uri="{FF2B5EF4-FFF2-40B4-BE49-F238E27FC236}">
                  <a16:creationId xmlns:a16="http://schemas.microsoft.com/office/drawing/2014/main" id="{54C23D78-11EE-4923-A0DE-F6835790A153}"/>
                </a:ext>
              </a:extLst>
            </p:cNvPr>
            <p:cNvSpPr txBox="1">
              <a:spLocks/>
            </p:cNvSpPr>
            <p:nvPr/>
          </p:nvSpPr>
          <p:spPr>
            <a:xfrm>
              <a:off x="11161610" y="5195327"/>
              <a:ext cx="615488" cy="352401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>
                  <a:solidFill>
                    <a:srgbClr val="0070C0"/>
                  </a:solidFill>
                </a:rPr>
                <a:t>JUN</a:t>
              </a:r>
            </a:p>
          </p:txBody>
        </p:sp>
        <p:sp>
          <p:nvSpPr>
            <p:cNvPr id="53" name="Text Placeholder 28">
              <a:extLst>
                <a:ext uri="{FF2B5EF4-FFF2-40B4-BE49-F238E27FC236}">
                  <a16:creationId xmlns:a16="http://schemas.microsoft.com/office/drawing/2014/main" id="{1B01CDF5-5785-42A7-8FCF-499C2D0216D9}"/>
                </a:ext>
              </a:extLst>
            </p:cNvPr>
            <p:cNvSpPr txBox="1">
              <a:spLocks/>
            </p:cNvSpPr>
            <p:nvPr/>
          </p:nvSpPr>
          <p:spPr>
            <a:xfrm>
              <a:off x="8769940" y="3977805"/>
              <a:ext cx="1293873" cy="400870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  <a:alpha val="52000"/>
                </a:schemeClr>
              </a:solidFill>
            </a:ln>
          </p:spPr>
          <p:txBody>
            <a:bodyPr anchor="ctr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 smtClean="0">
                  <a:solidFill>
                    <a:srgbClr val="0070C0"/>
                  </a:solidFill>
                  <a:latin typeface="Adobe Garamond Pro Bold" panose="02020702060506020403" pitchFamily="18" charset="0"/>
                </a:rPr>
                <a:t>PoC</a:t>
              </a:r>
              <a:endParaRPr lang="en-US" sz="1800" dirty="0">
                <a:solidFill>
                  <a:srgbClr val="0070C0"/>
                </a:solidFill>
                <a:latin typeface="Adobe Garamond Pro Bold" panose="02020702060506020403" pitchFamily="18" charset="0"/>
              </a:endParaRPr>
            </a:p>
          </p:txBody>
        </p:sp>
        <p:sp>
          <p:nvSpPr>
            <p:cNvPr id="54" name="Text Placeholder 28">
              <a:extLst>
                <a:ext uri="{FF2B5EF4-FFF2-40B4-BE49-F238E27FC236}">
                  <a16:creationId xmlns:a16="http://schemas.microsoft.com/office/drawing/2014/main" id="{3B8215E4-CBB2-4AF4-8D62-074910551A83}"/>
                </a:ext>
              </a:extLst>
            </p:cNvPr>
            <p:cNvSpPr txBox="1">
              <a:spLocks/>
            </p:cNvSpPr>
            <p:nvPr/>
          </p:nvSpPr>
          <p:spPr>
            <a:xfrm>
              <a:off x="9820339" y="6227833"/>
              <a:ext cx="1305904" cy="381919"/>
            </a:xfrm>
            <a:prstGeom prst="rect">
              <a:avLst/>
            </a:prstGeom>
            <a:noFill/>
            <a:ln w="3175">
              <a:solidFill>
                <a:schemeClr val="tx1">
                  <a:lumMod val="50000"/>
                  <a:lumOff val="50000"/>
                  <a:alpha val="52000"/>
                </a:schemeClr>
              </a:solidFill>
            </a:ln>
          </p:spPr>
          <p:txBody>
            <a:bodyPr vert="horz" lIns="0" tIns="36000" rIns="0" bIns="0" rtlCol="0" anchor="t">
              <a:noAutofit/>
            </a:bodyPr>
            <a:lstStyle>
              <a:lvl1pPr indent="0" algn="ctr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600">
                  <a:solidFill>
                    <a:schemeClr val="bg1"/>
                  </a:solidFill>
                </a:defRPr>
              </a:lvl1pPr>
              <a:lvl2pPr marL="542925" indent="-276225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bg1"/>
                  </a:solidFill>
                </a:defRPr>
              </a:lvl2pPr>
              <a:lvl3pPr marL="809625" indent="-2667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bg1"/>
                  </a:solidFill>
                </a:defRPr>
              </a:lvl3pPr>
              <a:lvl4pPr marL="1076325" indent="-2667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bg1"/>
                  </a:solidFill>
                </a:defRPr>
              </a:lvl4pPr>
              <a:lvl5pPr marL="1343025" indent="-2667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bg1"/>
                  </a:solidFill>
                </a:defRPr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r>
                <a:rPr lang="en-US" dirty="0" smtClean="0">
                  <a:solidFill>
                    <a:srgbClr val="0070C0"/>
                  </a:solidFill>
                </a:rPr>
                <a:t>Pilot Run</a:t>
              </a:r>
              <a:endParaRPr lang="en-US" dirty="0">
                <a:solidFill>
                  <a:srgbClr val="0070C0"/>
                </a:solidFill>
              </a:endParaRPr>
            </a:p>
          </p:txBody>
        </p:sp>
        <p:sp>
          <p:nvSpPr>
            <p:cNvPr id="55" name="Text Placeholder 28">
              <a:extLst>
                <a:ext uri="{FF2B5EF4-FFF2-40B4-BE49-F238E27FC236}">
                  <a16:creationId xmlns:a16="http://schemas.microsoft.com/office/drawing/2014/main" id="{5DDAA146-7B54-4D5A-9D07-B5407105AE6E}"/>
                </a:ext>
              </a:extLst>
            </p:cNvPr>
            <p:cNvSpPr txBox="1">
              <a:spLocks/>
            </p:cNvSpPr>
            <p:nvPr/>
          </p:nvSpPr>
          <p:spPr>
            <a:xfrm>
              <a:off x="10063814" y="3970447"/>
              <a:ext cx="1991930" cy="441101"/>
            </a:xfrm>
            <a:prstGeom prst="rect">
              <a:avLst/>
            </a:prstGeom>
            <a:noFill/>
            <a:ln w="3175">
              <a:solidFill>
                <a:schemeClr val="tx1">
                  <a:lumMod val="50000"/>
                  <a:lumOff val="50000"/>
                  <a:alpha val="52000"/>
                </a:schemeClr>
              </a:solidFill>
            </a:ln>
          </p:spPr>
          <p:txBody>
            <a:bodyPr vert="horz" lIns="0" tIns="36000" rIns="0" bIns="0" rtlCol="0" anchor="ctr">
              <a:noAutofit/>
            </a:bodyPr>
            <a:lstStyle>
              <a:lvl1pPr indent="0" algn="ctr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600">
                  <a:solidFill>
                    <a:schemeClr val="bg1"/>
                  </a:solidFill>
                </a:defRPr>
              </a:lvl1pPr>
              <a:lvl2pPr marL="542925" indent="-276225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bg1"/>
                  </a:solidFill>
                </a:defRPr>
              </a:lvl2pPr>
              <a:lvl3pPr marL="809625" indent="-2667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bg1"/>
                  </a:solidFill>
                </a:defRPr>
              </a:lvl3pPr>
              <a:lvl4pPr marL="1076325" indent="-2667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bg1"/>
                  </a:solidFill>
                </a:defRPr>
              </a:lvl4pPr>
              <a:lvl5pPr marL="1343025" indent="-2667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bg1"/>
                  </a:solidFill>
                </a:defRPr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dirty="0" smtClean="0">
                  <a:solidFill>
                    <a:srgbClr val="0070C0"/>
                  </a:solidFill>
                  <a:latin typeface="Adobe Garamond Pro Bold" panose="02020702060506020403" pitchFamily="18" charset="0"/>
                </a:rPr>
                <a:t>Commercial </a:t>
              </a:r>
            </a:p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dirty="0" smtClean="0">
                  <a:solidFill>
                    <a:srgbClr val="0070C0"/>
                  </a:solidFill>
                  <a:latin typeface="Adobe Garamond Pro Bold" panose="02020702060506020403" pitchFamily="18" charset="0"/>
                </a:rPr>
                <a:t>Launch</a:t>
              </a:r>
              <a:endParaRPr lang="en-US" dirty="0">
                <a:solidFill>
                  <a:srgbClr val="0070C0"/>
                </a:solidFill>
                <a:latin typeface="Adobe Garamond Pro Bold" panose="02020702060506020403" pitchFamily="18" charset="0"/>
              </a:endParaRPr>
            </a:p>
          </p:txBody>
        </p:sp>
        <p:sp>
          <p:nvSpPr>
            <p:cNvPr id="56" name="Text Placeholder 16">
              <a:extLst>
                <a:ext uri="{FF2B5EF4-FFF2-40B4-BE49-F238E27FC236}">
                  <a16:creationId xmlns:a16="http://schemas.microsoft.com/office/drawing/2014/main" id="{7B64AE2D-234B-40D4-914E-50FF870E62B6}"/>
                </a:ext>
              </a:extLst>
            </p:cNvPr>
            <p:cNvSpPr txBox="1">
              <a:spLocks/>
            </p:cNvSpPr>
            <p:nvPr/>
          </p:nvSpPr>
          <p:spPr>
            <a:xfrm>
              <a:off x="7000771" y="5636167"/>
              <a:ext cx="1029410" cy="352401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 smtClean="0">
                  <a:solidFill>
                    <a:srgbClr val="0070C0"/>
                  </a:solidFill>
                </a:rPr>
                <a:t>2024</a:t>
              </a:r>
              <a:endParaRPr lang="en-US" sz="1400" b="1" dirty="0">
                <a:solidFill>
                  <a:srgbClr val="0070C0"/>
                </a:solidFill>
              </a:endParaRPr>
            </a:p>
          </p:txBody>
        </p:sp>
        <p:cxnSp>
          <p:nvCxnSpPr>
            <p:cNvPr id="57" name="Straight Arrow Connector 56"/>
            <p:cNvCxnSpPr/>
            <p:nvPr/>
          </p:nvCxnSpPr>
          <p:spPr>
            <a:xfrm>
              <a:off x="6196410" y="5095119"/>
              <a:ext cx="5455428" cy="0"/>
            </a:xfrm>
            <a:prstGeom prst="straightConnector1">
              <a:avLst/>
            </a:prstGeom>
            <a:ln w="38100" cmpd="sng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501372" y="3277638"/>
            <a:ext cx="5530546" cy="3380657"/>
            <a:chOff x="501372" y="3277638"/>
            <a:chExt cx="5530546" cy="3380657"/>
          </a:xfrm>
        </p:grpSpPr>
        <p:sp>
          <p:nvSpPr>
            <p:cNvPr id="11" name="Text Placeholder 3">
              <a:extLst>
                <a:ext uri="{FF2B5EF4-FFF2-40B4-BE49-F238E27FC236}">
                  <a16:creationId xmlns:a16="http://schemas.microsoft.com/office/drawing/2014/main" id="{5B5FA1BA-EC91-4633-B5BD-112C7C379DF1}"/>
                </a:ext>
              </a:extLst>
            </p:cNvPr>
            <p:cNvSpPr txBox="1">
              <a:spLocks/>
            </p:cNvSpPr>
            <p:nvPr/>
          </p:nvSpPr>
          <p:spPr>
            <a:xfrm>
              <a:off x="1513830" y="3277638"/>
              <a:ext cx="2923748" cy="397103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algn="ctr">
                <a:defRPr sz="1600"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1800" dirty="0"/>
                <a:t>Timeline – </a:t>
              </a:r>
              <a:r>
                <a:rPr lang="en-US" sz="1800" dirty="0" smtClean="0"/>
                <a:t>Phase 1</a:t>
              </a:r>
              <a:endParaRPr lang="en-US" sz="1800" dirty="0"/>
            </a:p>
          </p:txBody>
        </p:sp>
        <p:sp>
          <p:nvSpPr>
            <p:cNvPr id="12" name="Arrow: Pentagon 30">
              <a:extLst>
                <a:ext uri="{FF2B5EF4-FFF2-40B4-BE49-F238E27FC236}">
                  <a16:creationId xmlns:a16="http://schemas.microsoft.com/office/drawing/2014/main" id="{FA7A9A8B-6D8E-42E6-B030-A2DA0A5BE01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/>
          </p:nvSpPr>
          <p:spPr>
            <a:xfrm rot="5400000">
              <a:off x="1467992" y="4617877"/>
              <a:ext cx="690183" cy="167626"/>
            </a:xfrm>
            <a:prstGeom prst="homePlat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Arrow: Pentagon 33">
              <a:extLst>
                <a:ext uri="{FF2B5EF4-FFF2-40B4-BE49-F238E27FC236}">
                  <a16:creationId xmlns:a16="http://schemas.microsoft.com/office/drawing/2014/main" id="{11428CA7-EA35-4774-B45E-74FDBBEC845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/>
          </p:nvSpPr>
          <p:spPr>
            <a:xfrm rot="5400000" flipH="1" flipV="1">
              <a:off x="2515835" y="5801253"/>
              <a:ext cx="728648" cy="221598"/>
            </a:xfrm>
            <a:prstGeom prst="homePlat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endParaRPr lang="en-US" sz="1400" dirty="0"/>
            </a:p>
          </p:txBody>
        </p:sp>
        <p:sp>
          <p:nvSpPr>
            <p:cNvPr id="14" name="Arrow: Pentagon 36">
              <a:extLst>
                <a:ext uri="{FF2B5EF4-FFF2-40B4-BE49-F238E27FC236}">
                  <a16:creationId xmlns:a16="http://schemas.microsoft.com/office/drawing/2014/main" id="{066E6187-C0CE-477B-BDCE-FF7E75C177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/>
          </p:nvSpPr>
          <p:spPr>
            <a:xfrm rot="5400000">
              <a:off x="3465049" y="4605683"/>
              <a:ext cx="617185" cy="212593"/>
            </a:xfrm>
            <a:prstGeom prst="homePlat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ext Placeholder 16">
              <a:extLst>
                <a:ext uri="{FF2B5EF4-FFF2-40B4-BE49-F238E27FC236}">
                  <a16:creationId xmlns:a16="http://schemas.microsoft.com/office/drawing/2014/main" id="{7B64AE2D-234B-40D4-914E-50FF870E62B6}"/>
                </a:ext>
              </a:extLst>
            </p:cNvPr>
            <p:cNvSpPr txBox="1">
              <a:spLocks/>
            </p:cNvSpPr>
            <p:nvPr/>
          </p:nvSpPr>
          <p:spPr>
            <a:xfrm>
              <a:off x="677327" y="5195327"/>
              <a:ext cx="609958" cy="352401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 smtClean="0">
                  <a:solidFill>
                    <a:srgbClr val="0070C0"/>
                  </a:solidFill>
                </a:rPr>
                <a:t>JAN</a:t>
              </a:r>
              <a:endParaRPr lang="en-US" sz="1400" b="1" dirty="0">
                <a:solidFill>
                  <a:srgbClr val="0070C0"/>
                </a:solidFill>
              </a:endParaRPr>
            </a:p>
          </p:txBody>
        </p:sp>
        <p:sp>
          <p:nvSpPr>
            <p:cNvPr id="16" name="Text Placeholder 17">
              <a:extLst>
                <a:ext uri="{FF2B5EF4-FFF2-40B4-BE49-F238E27FC236}">
                  <a16:creationId xmlns:a16="http://schemas.microsoft.com/office/drawing/2014/main" id="{7BEB8C77-452E-457C-ABF0-8D888DA65F2A}"/>
                </a:ext>
              </a:extLst>
            </p:cNvPr>
            <p:cNvSpPr txBox="1">
              <a:spLocks/>
            </p:cNvSpPr>
            <p:nvPr/>
          </p:nvSpPr>
          <p:spPr>
            <a:xfrm>
              <a:off x="1626253" y="5195327"/>
              <a:ext cx="609958" cy="352401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 smtClean="0">
                  <a:solidFill>
                    <a:srgbClr val="0070C0"/>
                  </a:solidFill>
                </a:rPr>
                <a:t>FEB</a:t>
              </a:r>
              <a:endParaRPr lang="en-US" sz="1400" b="1" dirty="0">
                <a:solidFill>
                  <a:srgbClr val="0070C0"/>
                </a:solidFill>
              </a:endParaRPr>
            </a:p>
          </p:txBody>
        </p:sp>
        <p:sp>
          <p:nvSpPr>
            <p:cNvPr id="17" name="Text Placeholder 18">
              <a:extLst>
                <a:ext uri="{FF2B5EF4-FFF2-40B4-BE49-F238E27FC236}">
                  <a16:creationId xmlns:a16="http://schemas.microsoft.com/office/drawing/2014/main" id="{5844EAEC-ACDF-4D36-8545-B2E0D64931BB}"/>
                </a:ext>
              </a:extLst>
            </p:cNvPr>
            <p:cNvSpPr txBox="1">
              <a:spLocks/>
            </p:cNvSpPr>
            <p:nvPr/>
          </p:nvSpPr>
          <p:spPr>
            <a:xfrm>
              <a:off x="2575180" y="5195327"/>
              <a:ext cx="609958" cy="352401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 smtClean="0">
                  <a:solidFill>
                    <a:srgbClr val="0070C0"/>
                  </a:solidFill>
                </a:rPr>
                <a:t>MAR</a:t>
              </a:r>
              <a:endParaRPr lang="en-US" sz="1400" b="1" dirty="0">
                <a:solidFill>
                  <a:srgbClr val="0070C0"/>
                </a:solidFill>
              </a:endParaRPr>
            </a:p>
          </p:txBody>
        </p:sp>
        <p:sp>
          <p:nvSpPr>
            <p:cNvPr id="18" name="Text Placeholder 19">
              <a:extLst>
                <a:ext uri="{FF2B5EF4-FFF2-40B4-BE49-F238E27FC236}">
                  <a16:creationId xmlns:a16="http://schemas.microsoft.com/office/drawing/2014/main" id="{171378CA-A7A3-4FDB-9FB3-52E088925FB0}"/>
                </a:ext>
              </a:extLst>
            </p:cNvPr>
            <p:cNvSpPr txBox="1">
              <a:spLocks/>
            </p:cNvSpPr>
            <p:nvPr/>
          </p:nvSpPr>
          <p:spPr>
            <a:xfrm>
              <a:off x="3524107" y="5195327"/>
              <a:ext cx="609958" cy="352401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 smtClean="0">
                  <a:solidFill>
                    <a:srgbClr val="0070C0"/>
                  </a:solidFill>
                </a:rPr>
                <a:t>APR</a:t>
              </a:r>
              <a:endParaRPr lang="en-US" sz="1400" b="1" dirty="0">
                <a:solidFill>
                  <a:srgbClr val="0070C0"/>
                </a:solidFill>
              </a:endParaRPr>
            </a:p>
          </p:txBody>
        </p:sp>
        <p:sp>
          <p:nvSpPr>
            <p:cNvPr id="19" name="Text Placeholder 20">
              <a:extLst>
                <a:ext uri="{FF2B5EF4-FFF2-40B4-BE49-F238E27FC236}">
                  <a16:creationId xmlns:a16="http://schemas.microsoft.com/office/drawing/2014/main" id="{7215858D-C865-44F3-942E-150A95674327}"/>
                </a:ext>
              </a:extLst>
            </p:cNvPr>
            <p:cNvSpPr txBox="1">
              <a:spLocks/>
            </p:cNvSpPr>
            <p:nvPr/>
          </p:nvSpPr>
          <p:spPr>
            <a:xfrm>
              <a:off x="4473033" y="5195327"/>
              <a:ext cx="609958" cy="352401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 smtClean="0">
                  <a:solidFill>
                    <a:srgbClr val="0070C0"/>
                  </a:solidFill>
                </a:rPr>
                <a:t>MAY</a:t>
              </a:r>
              <a:endParaRPr lang="en-US" sz="1400" b="1" dirty="0">
                <a:solidFill>
                  <a:srgbClr val="0070C0"/>
                </a:solidFill>
              </a:endParaRPr>
            </a:p>
          </p:txBody>
        </p:sp>
        <p:sp>
          <p:nvSpPr>
            <p:cNvPr id="20" name="Text Placeholder 21">
              <a:extLst>
                <a:ext uri="{FF2B5EF4-FFF2-40B4-BE49-F238E27FC236}">
                  <a16:creationId xmlns:a16="http://schemas.microsoft.com/office/drawing/2014/main" id="{54C23D78-11EE-4923-A0DE-F6835790A153}"/>
                </a:ext>
              </a:extLst>
            </p:cNvPr>
            <p:cNvSpPr txBox="1">
              <a:spLocks/>
            </p:cNvSpPr>
            <p:nvPr/>
          </p:nvSpPr>
          <p:spPr>
            <a:xfrm>
              <a:off x="5421960" y="5195327"/>
              <a:ext cx="609958" cy="352401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 smtClean="0">
                  <a:solidFill>
                    <a:srgbClr val="0070C0"/>
                  </a:solidFill>
                </a:rPr>
                <a:t>JUN</a:t>
              </a:r>
              <a:endParaRPr lang="en-US" sz="1400" b="1" dirty="0">
                <a:solidFill>
                  <a:srgbClr val="0070C0"/>
                </a:solidFill>
              </a:endParaRPr>
            </a:p>
          </p:txBody>
        </p:sp>
        <p:sp>
          <p:nvSpPr>
            <p:cNvPr id="22" name="Text Placeholder 28">
              <a:extLst>
                <a:ext uri="{FF2B5EF4-FFF2-40B4-BE49-F238E27FC236}">
                  <a16:creationId xmlns:a16="http://schemas.microsoft.com/office/drawing/2014/main" id="{3B8215E4-CBB2-4AF4-8D62-074910551A83}"/>
                </a:ext>
              </a:extLst>
            </p:cNvPr>
            <p:cNvSpPr txBox="1">
              <a:spLocks/>
            </p:cNvSpPr>
            <p:nvPr/>
          </p:nvSpPr>
          <p:spPr>
            <a:xfrm>
              <a:off x="2240645" y="6276376"/>
              <a:ext cx="1093356" cy="381919"/>
            </a:xfrm>
            <a:prstGeom prst="rect">
              <a:avLst/>
            </a:prstGeom>
            <a:noFill/>
            <a:ln w="3175">
              <a:solidFill>
                <a:schemeClr val="tx1">
                  <a:lumMod val="50000"/>
                  <a:lumOff val="50000"/>
                  <a:alpha val="52000"/>
                </a:schemeClr>
              </a:solidFill>
            </a:ln>
          </p:spPr>
          <p:txBody>
            <a:bodyPr vert="horz" lIns="0" tIns="36000" rIns="0" bIns="0" rtlCol="0" anchor="t">
              <a:noAutofit/>
            </a:bodyPr>
            <a:lstStyle>
              <a:lvl1pPr indent="0" algn="ctr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600">
                  <a:solidFill>
                    <a:schemeClr val="bg1"/>
                  </a:solidFill>
                </a:defRPr>
              </a:lvl1pPr>
              <a:lvl2pPr marL="542925" indent="-276225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bg1"/>
                  </a:solidFill>
                </a:defRPr>
              </a:lvl2pPr>
              <a:lvl3pPr marL="809625" indent="-2667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bg1"/>
                  </a:solidFill>
                </a:defRPr>
              </a:lvl3pPr>
              <a:lvl4pPr marL="1076325" indent="-2667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bg1"/>
                  </a:solidFill>
                </a:defRPr>
              </a:lvl4pPr>
              <a:lvl5pPr marL="1343025" indent="-2667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bg1"/>
                  </a:solidFill>
                </a:defRPr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pPr algn="l"/>
              <a:r>
                <a:rPr lang="en-US" sz="1400" b="1" dirty="0">
                  <a:solidFill>
                    <a:srgbClr val="0070C0"/>
                  </a:solidFill>
                </a:rPr>
                <a:t>Pilot Run</a:t>
              </a:r>
            </a:p>
          </p:txBody>
        </p:sp>
        <p:sp>
          <p:nvSpPr>
            <p:cNvPr id="38" name="Text Placeholder 16">
              <a:extLst>
                <a:ext uri="{FF2B5EF4-FFF2-40B4-BE49-F238E27FC236}">
                  <a16:creationId xmlns:a16="http://schemas.microsoft.com/office/drawing/2014/main" id="{7B64AE2D-234B-40D4-914E-50FF870E62B6}"/>
                </a:ext>
              </a:extLst>
            </p:cNvPr>
            <p:cNvSpPr txBox="1">
              <a:spLocks/>
            </p:cNvSpPr>
            <p:nvPr/>
          </p:nvSpPr>
          <p:spPr>
            <a:xfrm>
              <a:off x="1052994" y="5647935"/>
              <a:ext cx="1020161" cy="352401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>
                  <a:solidFill>
                    <a:srgbClr val="0070C0"/>
                  </a:solidFill>
                </a:rPr>
                <a:t>2024</a:t>
              </a:r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501372" y="5095119"/>
              <a:ext cx="5406411" cy="0"/>
            </a:xfrm>
            <a:prstGeom prst="straightConnector1">
              <a:avLst/>
            </a:prstGeom>
            <a:ln w="38100" cmpd="sng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 Placeholder 28">
              <a:extLst>
                <a:ext uri="{FF2B5EF4-FFF2-40B4-BE49-F238E27FC236}">
                  <a16:creationId xmlns:a16="http://schemas.microsoft.com/office/drawing/2014/main" id="{1B01CDF5-5785-42A7-8FCF-499C2D0216D9}"/>
                </a:ext>
              </a:extLst>
            </p:cNvPr>
            <p:cNvSpPr txBox="1">
              <a:spLocks/>
            </p:cNvSpPr>
            <p:nvPr/>
          </p:nvSpPr>
          <p:spPr>
            <a:xfrm>
              <a:off x="1144736" y="3977805"/>
              <a:ext cx="1293873" cy="400870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  <a:alpha val="52000"/>
                </a:schemeClr>
              </a:solidFill>
            </a:ln>
          </p:spPr>
          <p:txBody>
            <a:bodyPr anchor="ctr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 smtClean="0">
                  <a:solidFill>
                    <a:srgbClr val="0070C0"/>
                  </a:solidFill>
                  <a:latin typeface="Adobe Garamond Pro Bold" panose="02020702060506020403" pitchFamily="18" charset="0"/>
                </a:rPr>
                <a:t>PoC</a:t>
              </a:r>
              <a:endParaRPr lang="en-US" sz="1800" dirty="0">
                <a:solidFill>
                  <a:srgbClr val="0070C0"/>
                </a:solidFill>
                <a:latin typeface="Adobe Garamond Pro Bold" panose="02020702060506020403" pitchFamily="18" charset="0"/>
              </a:endParaRPr>
            </a:p>
          </p:txBody>
        </p:sp>
        <p:sp>
          <p:nvSpPr>
            <p:cNvPr id="67" name="Text Placeholder 28">
              <a:extLst>
                <a:ext uri="{FF2B5EF4-FFF2-40B4-BE49-F238E27FC236}">
                  <a16:creationId xmlns:a16="http://schemas.microsoft.com/office/drawing/2014/main" id="{5DDAA146-7B54-4D5A-9D07-B5407105AE6E}"/>
                </a:ext>
              </a:extLst>
            </p:cNvPr>
            <p:cNvSpPr txBox="1">
              <a:spLocks/>
            </p:cNvSpPr>
            <p:nvPr/>
          </p:nvSpPr>
          <p:spPr>
            <a:xfrm>
              <a:off x="2975704" y="3967069"/>
              <a:ext cx="1788267" cy="436319"/>
            </a:xfrm>
            <a:prstGeom prst="rect">
              <a:avLst/>
            </a:prstGeom>
            <a:noFill/>
            <a:ln w="3175">
              <a:solidFill>
                <a:schemeClr val="tx1">
                  <a:lumMod val="50000"/>
                  <a:lumOff val="50000"/>
                  <a:alpha val="52000"/>
                </a:schemeClr>
              </a:solidFill>
            </a:ln>
          </p:spPr>
          <p:txBody>
            <a:bodyPr vert="horz" lIns="0" tIns="36000" rIns="0" bIns="0" rtlCol="0" anchor="ctr">
              <a:noAutofit/>
            </a:bodyPr>
            <a:lstStyle>
              <a:lvl1pPr indent="0" algn="ctr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600">
                  <a:solidFill>
                    <a:schemeClr val="bg1"/>
                  </a:solidFill>
                </a:defRPr>
              </a:lvl1pPr>
              <a:lvl2pPr marL="542925" indent="-276225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bg1"/>
                  </a:solidFill>
                </a:defRPr>
              </a:lvl2pPr>
              <a:lvl3pPr marL="809625" indent="-2667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bg1"/>
                  </a:solidFill>
                </a:defRPr>
              </a:lvl3pPr>
              <a:lvl4pPr marL="1076325" indent="-2667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bg1"/>
                  </a:solidFill>
                </a:defRPr>
              </a:lvl4pPr>
              <a:lvl5pPr marL="1343025" indent="-2667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bg1"/>
                  </a:solidFill>
                </a:defRPr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r>
                <a:rPr lang="en-US" dirty="0" smtClean="0">
                  <a:solidFill>
                    <a:srgbClr val="0070C0"/>
                  </a:solidFill>
                  <a:latin typeface="Adobe Garamond Pro Bold" panose="02020702060506020403" pitchFamily="18" charset="0"/>
                </a:rPr>
                <a:t>Commercial Launch</a:t>
              </a:r>
              <a:endParaRPr lang="en-US" dirty="0">
                <a:solidFill>
                  <a:srgbClr val="0070C0"/>
                </a:solidFill>
                <a:latin typeface="Adobe Garamond Pro Bold" panose="02020702060506020403" pitchFamily="18" charset="0"/>
              </a:endParaRPr>
            </a:p>
          </p:txBody>
        </p:sp>
      </p:grpSp>
      <p:pic>
        <p:nvPicPr>
          <p:cNvPr id="78" name="object 2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703895" y="106107"/>
            <a:ext cx="1154622" cy="766420"/>
          </a:xfrm>
          <a:prstGeom prst="rect">
            <a:avLst/>
          </a:prstGeom>
        </p:spPr>
      </p:pic>
      <p:grpSp>
        <p:nvGrpSpPr>
          <p:cNvPr id="24" name="Group 23"/>
          <p:cNvGrpSpPr/>
          <p:nvPr/>
        </p:nvGrpSpPr>
        <p:grpSpPr>
          <a:xfrm>
            <a:off x="693177" y="1034016"/>
            <a:ext cx="10685509" cy="1921791"/>
            <a:chOff x="825909" y="916032"/>
            <a:chExt cx="10685509" cy="1921791"/>
          </a:xfrm>
        </p:grpSpPr>
        <p:sp>
          <p:nvSpPr>
            <p:cNvPr id="3" name="Rounded Rectangle 2"/>
            <p:cNvSpPr/>
            <p:nvPr/>
          </p:nvSpPr>
          <p:spPr>
            <a:xfrm>
              <a:off x="1295739" y="1174560"/>
              <a:ext cx="1665306" cy="438624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Phase 1</a:t>
              </a:r>
              <a:endParaRPr lang="en-US" dirty="0"/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5061434" y="1240698"/>
              <a:ext cx="1665306" cy="438624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Phase 2</a:t>
              </a:r>
              <a:endParaRPr lang="en-US" dirty="0"/>
            </a:p>
          </p:txBody>
        </p:sp>
        <p:sp>
          <p:nvSpPr>
            <p:cNvPr id="2" name="Rectangle 1"/>
            <p:cNvSpPr/>
            <p:nvPr/>
          </p:nvSpPr>
          <p:spPr>
            <a:xfrm>
              <a:off x="857485" y="1825799"/>
              <a:ext cx="2545999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en-US" sz="1600" dirty="0">
                  <a:solidFill>
                    <a:srgbClr val="0070C0"/>
                  </a:solidFill>
                  <a:latin typeface="Adobe Garamond Pro Bold" panose="02020702060506020403" pitchFamily="18" charset="0"/>
                </a:rPr>
                <a:t>Presence / Attendance marking of all Stake holders of Kailash Ashram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4486693" y="1803143"/>
              <a:ext cx="2864086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en-US" dirty="0">
                  <a:solidFill>
                    <a:srgbClr val="0070C0"/>
                  </a:solidFill>
                  <a:latin typeface="Adobe Garamond Pro Bold" panose="02020702060506020403" pitchFamily="18" charset="0"/>
                </a:rPr>
                <a:t>Presence / Attendance marking of all Stake holders of 5 temples for PoC</a:t>
              </a:r>
              <a:endParaRPr lang="en-IN" dirty="0">
                <a:solidFill>
                  <a:srgbClr val="0070C0"/>
                </a:solidFill>
                <a:latin typeface="Adobe Garamond Pro Bold" panose="02020702060506020403" pitchFamily="18" charset="0"/>
              </a:endParaRPr>
            </a:p>
          </p:txBody>
        </p:sp>
        <p:cxnSp>
          <p:nvCxnSpPr>
            <p:cNvPr id="59" name="Straight Connector 58"/>
            <p:cNvCxnSpPr/>
            <p:nvPr/>
          </p:nvCxnSpPr>
          <p:spPr>
            <a:xfrm>
              <a:off x="3984640" y="925643"/>
              <a:ext cx="35857" cy="190604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8135023" y="916032"/>
              <a:ext cx="34995" cy="19217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Flowchart: Alternate Process 73"/>
            <p:cNvSpPr/>
            <p:nvPr/>
          </p:nvSpPr>
          <p:spPr>
            <a:xfrm>
              <a:off x="825909" y="922165"/>
              <a:ext cx="10685509" cy="1909526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9171321" y="1222784"/>
              <a:ext cx="1665306" cy="411819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Phase 3</a:t>
              </a:r>
              <a:endParaRPr lang="en-US" dirty="0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8250572" y="1823444"/>
              <a:ext cx="321473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70C0"/>
                  </a:solidFill>
                  <a:latin typeface="Adobe Garamond Pro Bold" panose="02020702060506020403" pitchFamily="18" charset="0"/>
                </a:rPr>
                <a:t>Pan India rollout of Temple Management System Project</a:t>
              </a:r>
              <a:endParaRPr lang="en-IN" dirty="0">
                <a:solidFill>
                  <a:srgbClr val="0070C0"/>
                </a:solidFill>
                <a:latin typeface="Adobe Garamond Pro Bold" panose="02020702060506020403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3531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20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434437" y="548562"/>
            <a:ext cx="10515600" cy="5730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IN" sz="4400" b="1" dirty="0" smtClean="0">
                <a:solidFill>
                  <a:srgbClr val="FF0000"/>
                </a:solidFill>
                <a:latin typeface="Adobe Garamond Pro Bold" panose="02020702060506020403" pitchFamily="18" charset="0"/>
              </a:rPr>
              <a:t>Project Investment</a:t>
            </a:r>
            <a:endParaRPr lang="en-US" sz="4400" b="1" dirty="0">
              <a:solidFill>
                <a:srgbClr val="FF0000"/>
              </a:solidFill>
              <a:latin typeface="Adobe Garamond Pro Bold" panose="02020702060506020403" pitchFamily="18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2403886"/>
              </p:ext>
            </p:extLst>
          </p:nvPr>
        </p:nvGraphicFramePr>
        <p:xfrm>
          <a:off x="645191" y="1384356"/>
          <a:ext cx="10901617" cy="46141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33973">
                  <a:extLst>
                    <a:ext uri="{9D8B030D-6E8A-4147-A177-3AD203B41FA5}">
                      <a16:colId xmlns:a16="http://schemas.microsoft.com/office/drawing/2014/main" val="1240126614"/>
                    </a:ext>
                  </a:extLst>
                </a:gridCol>
                <a:gridCol w="2508171">
                  <a:extLst>
                    <a:ext uri="{9D8B030D-6E8A-4147-A177-3AD203B41FA5}">
                      <a16:colId xmlns:a16="http://schemas.microsoft.com/office/drawing/2014/main" val="2376327002"/>
                    </a:ext>
                  </a:extLst>
                </a:gridCol>
                <a:gridCol w="2329841">
                  <a:extLst>
                    <a:ext uri="{9D8B030D-6E8A-4147-A177-3AD203B41FA5}">
                      <a16:colId xmlns:a16="http://schemas.microsoft.com/office/drawing/2014/main" val="3402328701"/>
                    </a:ext>
                  </a:extLst>
                </a:gridCol>
                <a:gridCol w="2229632">
                  <a:extLst>
                    <a:ext uri="{9D8B030D-6E8A-4147-A177-3AD203B41FA5}">
                      <a16:colId xmlns:a16="http://schemas.microsoft.com/office/drawing/2014/main" val="1882445531"/>
                    </a:ext>
                  </a:extLst>
                </a:gridCol>
              </a:tblGrid>
              <a:tr h="42563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Expense Head </a:t>
                      </a:r>
                      <a:endParaRPr lang="en-IN" sz="20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Phase 1 (INR Lakhs)</a:t>
                      </a:r>
                      <a:endParaRPr lang="en-IN" sz="2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Phase 2 (INR Lakhs)</a:t>
                      </a:r>
                      <a:endParaRPr lang="en-IN" sz="2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Total (INR Lakhs)</a:t>
                      </a:r>
                      <a:endParaRPr lang="en-IN" sz="2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050022"/>
                  </a:ext>
                </a:extLst>
              </a:tr>
              <a:tr h="110253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Infrastructure Equipment Cost</a:t>
                      </a:r>
                    </a:p>
                    <a:p>
                      <a:pPr algn="ctr"/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(Servers, Storage equipment, Load balancer, Firewalls, Monitors, Laptops &amp; UPS, Racks, Furniture etc.)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20.00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40.00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60.00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7054118"/>
                  </a:ext>
                </a:extLst>
              </a:tr>
              <a:tr h="88934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Communication Equipment Cost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(IP Switch, IP Routers, Modems, Wi-Fi Equipment, GProCode Readers, Racks etc,)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12.50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25.00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37.50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5661179"/>
                  </a:ext>
                </a:extLst>
              </a:tr>
              <a:tr h="59449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Installation, Testing, Commissioning &amp; AMC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5.00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10.00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15.00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5830751"/>
                  </a:ext>
                </a:extLst>
              </a:tr>
              <a:tr h="73603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Working Capital</a:t>
                      </a:r>
                    </a:p>
                    <a:p>
                      <a:pPr algn="ctr"/>
                      <a:r>
                        <a:rPr lang="en-US" sz="1400" dirty="0" smtClean="0"/>
                        <a:t>(Salaries, Office Rentals,</a:t>
                      </a:r>
                      <a:r>
                        <a:rPr lang="en-US" sz="1400" baseline="0" dirty="0" smtClean="0"/>
                        <a:t> Electricity, Hospitality, Communication, Travel etc.)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7.50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15.00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22.50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9010521"/>
                  </a:ext>
                </a:extLst>
              </a:tr>
              <a:tr h="3606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Miscellaneous (~ 10%)</a:t>
                      </a:r>
                      <a:endParaRPr lang="en-IN" sz="1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5.00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10.00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15.00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7332988"/>
                  </a:ext>
                </a:extLst>
              </a:tr>
              <a:tr h="398354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Total 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/>
                        <a:t>50.00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/>
                        <a:t>100.00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/>
                        <a:t>150.00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4168819"/>
                  </a:ext>
                </a:extLst>
              </a:tr>
            </a:tbl>
          </a:graphicData>
        </a:graphic>
      </p:graphicFrame>
      <p:pic>
        <p:nvPicPr>
          <p:cNvPr id="6" name="object 2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644088" y="212271"/>
            <a:ext cx="1154622" cy="76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711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1332</TotalTime>
  <Words>848</Words>
  <Application>Microsoft Office PowerPoint</Application>
  <PresentationFormat>Widescreen</PresentationFormat>
  <Paragraphs>142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Adobe Gothic Std B</vt:lpstr>
      <vt:lpstr>Adobe Heiti Std R</vt:lpstr>
      <vt:lpstr>Adobe Garamond Pro Bold</vt:lpstr>
      <vt:lpstr>Arial</vt:lpstr>
      <vt:lpstr>Calibri</vt:lpstr>
      <vt:lpstr>Calibri Light</vt:lpstr>
      <vt:lpstr>Roboto</vt:lpstr>
      <vt:lpstr>Roboto Slab</vt:lpstr>
      <vt:lpstr>Titillium Web Light</vt:lpstr>
      <vt:lpstr>Wingdings</vt:lpstr>
      <vt:lpstr>Office Theme</vt:lpstr>
      <vt:lpstr>Custom Design</vt:lpstr>
      <vt:lpstr>PowerPoint Presentation</vt:lpstr>
      <vt:lpstr>PowerPoint Presentation</vt:lpstr>
      <vt:lpstr>PowerPoint Presentation</vt:lpstr>
      <vt:lpstr>Mr. P. Manickavelu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DivyaDharshini</cp:lastModifiedBy>
  <cp:revision>627</cp:revision>
  <dcterms:created xsi:type="dcterms:W3CDTF">2023-12-11T09:26:25Z</dcterms:created>
  <dcterms:modified xsi:type="dcterms:W3CDTF">2024-01-23T12:00:13Z</dcterms:modified>
</cp:coreProperties>
</file>